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4" r:id="rId1"/>
  </p:sldMasterIdLst>
  <p:notesMasterIdLst>
    <p:notesMasterId r:id="rId16"/>
  </p:notes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y Li" initials="KL" lastIdx="4" clrIdx="0">
    <p:extLst/>
  </p:cmAuthor>
  <p:cmAuthor id="2" name="Guest" initials="Gu" lastIdx="1" clrIdx="1"/>
  <p:cmAuthor id="3" name="pikachu rules" initials="pr" lastIdx="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270" autoAdjust="0"/>
    <p:restoredTop sz="86250"/>
  </p:normalViewPr>
  <p:slideViewPr>
    <p:cSldViewPr snapToGrid="0">
      <p:cViewPr varScale="1">
        <p:scale>
          <a:sx n="44" d="100"/>
          <a:sy n="44" d="100"/>
        </p:scale>
        <p:origin x="22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29T22:17:53.267" idx="1">
    <p:pos x="10" y="10"/>
    <p:text>For the notes, I think we should introduce the team members in order? So, like "Here's our team, we have Barry – our IT risk analyst, Mutasem - our compliance analyst ​(the second line of defense),
Kristy and myself (Harrison) – our Cyber Threat Analysts (first line of defense), and finally, Melissa and Randy – our behavioral analysts."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29T22:29:23.416" idx="2">
    <p:pos x="10" y="10"/>
    <p:text>https://docs.google.com/document/d/1tbaK11En6T7FTGCmbXz_zfn70PvkktjkILDOWfvEsTU/edit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4-30T20:05:42.125" idx="4">
    <p:pos x="7191" y="207"/>
    <p:text>NIST - We going to put it all on one slide. I’ll explain this ​
We will describe each function in one line - why is it important to use this function ​
Explain we follow Nist cybersecurity framework​
​</p:text>
    <p:extLst>
      <p:ext uri="{C676402C-5697-4E1C-873F-D02D1690AC5C}">
        <p15:threadingInfo xmlns:p15="http://schemas.microsoft.com/office/powerpoint/2012/main" timeZoneBias="-240"/>
      </p:ext>
    </p:extLst>
  </p:cm>
  <p:cm authorId="3" dt="2017-04-30T20:08:10.799" idx="1">
    <p:pos x="7191" y="303"/>
    <p:text>If someone can.... put like one sentence explaining why Nist was use?</p:text>
    <p:extLst>
      <p:ext uri="{C676402C-5697-4E1C-873F-D02D1690AC5C}">
        <p15:threadingInfo xmlns:p15="http://schemas.microsoft.com/office/powerpoint/2012/main" timeZoneBias="-24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04-30T19:20:29.808" idx="1">
    <p:pos x="6955" y="1512"/>
    <p:text>Talk about Response - When to bring in law enforcement - Decision tree? And etc.</p:text>
    <p:extLst>
      <p:ext uri="{C676402C-5697-4E1C-873F-D02D1690AC5C}">
        <p15:threadingInfo xmlns:p15="http://schemas.microsoft.com/office/powerpoint/2012/main" timeZoneBias="-240"/>
      </p:ext>
    </p:extLst>
  </p:cm>
  <p:cm authorId="3" dt="2017-04-30T20:55:25.044" idx="2">
    <p:pos x="6955" y="1608"/>
    <p:text>Add pictures similar to our espionage slide</p:text>
    <p:extLst>
      <p:ext uri="{C676402C-5697-4E1C-873F-D02D1690AC5C}">
        <p15:threadingInfo xmlns:p15="http://schemas.microsoft.com/office/powerpoint/2012/main" timeZoneBias="-240">
          <p15:parentCm authorId="2"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AE1E1-34A8-4D23-B94D-FAD3D2463B90}" type="datetimeFigureOut">
              <a:rPr lang="en-US"/>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30CDA-F9F2-4EDA-9F46-2C7226FDF9A2}" type="slidenum">
              <a:rPr lang="en-US"/>
              <a:t>‹#›</a:t>
            </a:fld>
            <a:endParaRPr lang="en-US"/>
          </a:p>
        </p:txBody>
      </p:sp>
    </p:spTree>
    <p:extLst>
      <p:ext uri="{BB962C8B-B14F-4D97-AF65-F5344CB8AC3E}">
        <p14:creationId xmlns:p14="http://schemas.microsoft.com/office/powerpoint/2010/main" val="307713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a:p>
            <a:r>
              <a:rPr lang="en-US" dirty="0">
                <a:latin typeface="Calibri"/>
              </a:rPr>
              <a:t>Words: "Hello everyone, we're here to present to you the best insider threat program ever created. But first, let's introduce you to the team. (Next Slide)</a:t>
            </a:r>
          </a:p>
        </p:txBody>
      </p:sp>
      <p:sp>
        <p:nvSpPr>
          <p:cNvPr id="4" name="Slide Number Placeholder 3"/>
          <p:cNvSpPr>
            <a:spLocks noGrp="1"/>
          </p:cNvSpPr>
          <p:nvPr>
            <p:ph type="sldNum" sz="quarter" idx="10"/>
          </p:nvPr>
        </p:nvSpPr>
        <p:spPr/>
        <p:txBody>
          <a:bodyPr/>
          <a:lstStyle/>
          <a:p>
            <a:fld id="{68A30CDA-F9F2-4EDA-9F46-2C7226FDF9A2}" type="slidenum">
              <a:rPr lang="en-US"/>
              <a:t>2</a:t>
            </a:fld>
            <a:endParaRPr lang="en-US"/>
          </a:p>
        </p:txBody>
      </p:sp>
    </p:spTree>
    <p:extLst>
      <p:ext uri="{BB962C8B-B14F-4D97-AF65-F5344CB8AC3E}">
        <p14:creationId xmlns:p14="http://schemas.microsoft.com/office/powerpoint/2010/main" val="370258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a:t>
            </a:r>
            <a:r>
              <a:rPr lang="en-US" dirty="0">
                <a:latin typeface="Calibri"/>
              </a:rPr>
              <a:t> delete</a:t>
            </a:r>
            <a:r>
              <a:rPr lang="en-US" dirty="0"/>
              <a:t> </a:t>
            </a:r>
            <a:r>
              <a:rPr lang="en-US" dirty="0">
                <a:latin typeface="Calibri"/>
              </a:rPr>
              <a:t>any of the</a:t>
            </a:r>
            <a:r>
              <a:rPr lang="en-US" dirty="0"/>
              <a:t> </a:t>
            </a:r>
            <a:r>
              <a:rPr lang="en-US" dirty="0">
                <a:latin typeface="Calibri"/>
              </a:rPr>
              <a:t>arrows.</a:t>
            </a:r>
            <a:r>
              <a:rPr lang="en-US" dirty="0"/>
              <a:t> </a:t>
            </a:r>
            <a:r>
              <a:rPr lang="en-US" dirty="0">
                <a:latin typeface="Calibri"/>
              </a:rPr>
              <a:t>**Click twice really fast.**</a:t>
            </a:r>
          </a:p>
          <a:p>
            <a:pPr marL="171450" indent="-171450">
              <a:buFont typeface="Arial" panose="020B0604020202020204" pitchFamily="34" charset="0"/>
              <a:buChar char="•"/>
            </a:pPr>
            <a:r>
              <a:rPr lang="en-US" dirty="0">
                <a:latin typeface="Calibri"/>
              </a:rPr>
              <a:t>All risk cannot be eradicated 100% as the cybersecurity landscape is always changing. </a:t>
            </a:r>
          </a:p>
          <a:p>
            <a:r>
              <a:rPr lang="en-US" dirty="0">
                <a:latin typeface="Calibri"/>
              </a:rPr>
              <a:t>So it is important that companies stay up-to-date on new threats and update their response plan. </a:t>
            </a:r>
          </a:p>
          <a:p>
            <a:r>
              <a:rPr lang="en-US" dirty="0">
                <a:latin typeface="Calibri"/>
              </a:rPr>
              <a:t>So it's important for companies to be aware that human error may occur to prevent proper mitigation of incident. So proper training should be given to prevent this and the company should be prepared to document and respond effectively and efficiently to both the error and the attack. </a:t>
            </a:r>
          </a:p>
        </p:txBody>
      </p:sp>
      <p:sp>
        <p:nvSpPr>
          <p:cNvPr id="4" name="Slide Number Placeholder 3"/>
          <p:cNvSpPr>
            <a:spLocks noGrp="1"/>
          </p:cNvSpPr>
          <p:nvPr>
            <p:ph type="sldNum" sz="quarter" idx="10"/>
          </p:nvPr>
        </p:nvSpPr>
        <p:spPr/>
        <p:txBody>
          <a:bodyPr/>
          <a:lstStyle/>
          <a:p>
            <a:fld id="{68A30CDA-F9F2-4EDA-9F46-2C7226FDF9A2}" type="slidenum">
              <a:rPr lang="en-US"/>
              <a:t>11</a:t>
            </a:fld>
            <a:endParaRPr lang="en-US"/>
          </a:p>
        </p:txBody>
      </p:sp>
    </p:spTree>
    <p:extLst>
      <p:ext uri="{BB962C8B-B14F-4D97-AF65-F5344CB8AC3E}">
        <p14:creationId xmlns:p14="http://schemas.microsoft.com/office/powerpoint/2010/main" val="2760062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I think this can pop up all at once. </a:t>
            </a:r>
          </a:p>
          <a:p>
            <a:endParaRPr lang="en-US" dirty="0">
              <a:latin typeface="Calibri"/>
            </a:endParaRPr>
          </a:p>
        </p:txBody>
      </p:sp>
      <p:sp>
        <p:nvSpPr>
          <p:cNvPr id="4" name="Slide Number Placeholder 3"/>
          <p:cNvSpPr>
            <a:spLocks noGrp="1"/>
          </p:cNvSpPr>
          <p:nvPr>
            <p:ph type="sldNum" sz="quarter" idx="10"/>
          </p:nvPr>
        </p:nvSpPr>
        <p:spPr/>
        <p:txBody>
          <a:bodyPr/>
          <a:lstStyle/>
          <a:p>
            <a:fld id="{68A30CDA-F9F2-4EDA-9F46-2C7226FDF9A2}" type="slidenum">
              <a:rPr lang="en-US"/>
              <a:t>12</a:t>
            </a:fld>
            <a:endParaRPr lang="en-US"/>
          </a:p>
        </p:txBody>
      </p:sp>
    </p:spTree>
    <p:extLst>
      <p:ext uri="{BB962C8B-B14F-4D97-AF65-F5344CB8AC3E}">
        <p14:creationId xmlns:p14="http://schemas.microsoft.com/office/powerpoint/2010/main" val="254365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A30CDA-F9F2-4EDA-9F46-2C7226FDF9A2}" type="slidenum">
              <a:rPr lang="en-US"/>
              <a:t>13</a:t>
            </a:fld>
            <a:endParaRPr lang="en-US"/>
          </a:p>
        </p:txBody>
      </p:sp>
    </p:spTree>
    <p:extLst>
      <p:ext uri="{BB962C8B-B14F-4D97-AF65-F5344CB8AC3E}">
        <p14:creationId xmlns:p14="http://schemas.microsoft.com/office/powerpoint/2010/main" val="282990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team</a:t>
            </a:r>
            <a:r>
              <a:rPr lang="en-US" dirty="0">
                <a:latin typeface="Calibri"/>
              </a:rPr>
              <a:t>,</a:t>
            </a:r>
            <a:r>
              <a:rPr lang="en-US" dirty="0"/>
              <a:t> </a:t>
            </a:r>
            <a:r>
              <a:rPr lang="en-US" dirty="0">
                <a:latin typeface="Calibri"/>
              </a:rPr>
              <a:t>we</a:t>
            </a:r>
            <a:r>
              <a:rPr lang="en-US" dirty="0"/>
              <a:t> </a:t>
            </a:r>
            <a:r>
              <a:rPr lang="en-US" dirty="0">
                <a:latin typeface="Calibri"/>
              </a:rPr>
              <a:t>have</a:t>
            </a:r>
            <a:r>
              <a:rPr lang="en-US" dirty="0"/>
              <a:t> </a:t>
            </a:r>
            <a:r>
              <a:rPr lang="en-US" dirty="0">
                <a:latin typeface="Calibri"/>
              </a:rPr>
              <a:t>Mutasem</a:t>
            </a:r>
            <a:r>
              <a:rPr lang="en-US" dirty="0"/>
              <a:t> </a:t>
            </a:r>
            <a:r>
              <a:rPr lang="en-US" dirty="0">
                <a:latin typeface="Calibri"/>
              </a:rPr>
              <a:t>-</a:t>
            </a:r>
            <a:r>
              <a:rPr lang="en-US" dirty="0"/>
              <a:t> </a:t>
            </a:r>
            <a:r>
              <a:rPr lang="en-US" dirty="0">
                <a:latin typeface="Calibri"/>
              </a:rPr>
              <a:t>our</a:t>
            </a:r>
            <a:r>
              <a:rPr lang="en-US" dirty="0"/>
              <a:t> </a:t>
            </a:r>
            <a:r>
              <a:rPr lang="en-US" dirty="0">
                <a:latin typeface="Calibri"/>
              </a:rPr>
              <a:t>compliance analyst</a:t>
            </a:r>
            <a:r>
              <a:rPr lang="en-US" dirty="0"/>
              <a:t>,</a:t>
            </a:r>
            <a:r>
              <a:rPr lang="en-US" dirty="0">
                <a:latin typeface="Calibri"/>
              </a:rPr>
              <a:t> </a:t>
            </a:r>
            <a:r>
              <a:rPr lang="en-US" dirty="0"/>
              <a:t>Barry</a:t>
            </a:r>
            <a:r>
              <a:rPr lang="en-US" dirty="0">
                <a:latin typeface="Calibri"/>
              </a:rPr>
              <a:t> – our IT risk analyst (the second line of defense) </a:t>
            </a:r>
          </a:p>
          <a:p>
            <a:r>
              <a:rPr lang="en-US" dirty="0">
                <a:latin typeface="Calibri"/>
              </a:rPr>
              <a:t>Melissa and Randy – our behavioral analysts, finally, Kristy and myself (Harrison) – our Cyber Threat Analysts (first line of defense)" </a:t>
            </a:r>
          </a:p>
        </p:txBody>
      </p:sp>
      <p:sp>
        <p:nvSpPr>
          <p:cNvPr id="4" name="Slide Number Placeholder 3"/>
          <p:cNvSpPr>
            <a:spLocks noGrp="1"/>
          </p:cNvSpPr>
          <p:nvPr>
            <p:ph type="sldNum" sz="quarter" idx="10"/>
          </p:nvPr>
        </p:nvSpPr>
        <p:spPr/>
        <p:txBody>
          <a:bodyPr/>
          <a:lstStyle/>
          <a:p>
            <a:fld id="{68A30CDA-F9F2-4EDA-9F46-2C7226FDF9A2}" type="slidenum">
              <a:rPr lang="en-US"/>
              <a:t>3</a:t>
            </a:fld>
            <a:endParaRPr lang="en-US"/>
          </a:p>
        </p:txBody>
      </p:sp>
    </p:spTree>
    <p:extLst>
      <p:ext uri="{BB962C8B-B14F-4D97-AF65-F5344CB8AC3E}">
        <p14:creationId xmlns:p14="http://schemas.microsoft.com/office/powerpoint/2010/main" val="321405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A30CDA-F9F2-4EDA-9F46-2C7226FDF9A2}" type="slidenum">
              <a:rPr lang="en-US"/>
              <a:t>4</a:t>
            </a:fld>
            <a:endParaRPr lang="en-US"/>
          </a:p>
        </p:txBody>
      </p:sp>
    </p:spTree>
    <p:extLst>
      <p:ext uri="{BB962C8B-B14F-4D97-AF65-F5344CB8AC3E}">
        <p14:creationId xmlns:p14="http://schemas.microsoft.com/office/powerpoint/2010/main" val="2831017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pics</a:t>
            </a:r>
            <a:r>
              <a:rPr lang="en-US" dirty="0">
                <a:latin typeface="Calibri"/>
              </a:rPr>
              <a:t> </a:t>
            </a:r>
            <a:r>
              <a:rPr lang="en-US" dirty="0"/>
              <a:t>to appear at </a:t>
            </a:r>
            <a:r>
              <a:rPr lang="en-US" dirty="0">
                <a:latin typeface="Calibri"/>
              </a:rPr>
              <a:t>different times**</a:t>
            </a:r>
          </a:p>
          <a:p>
            <a:r>
              <a:rPr lang="en-US" b="1" dirty="0"/>
              <a:t>Who</a:t>
            </a:r>
            <a:r>
              <a:rPr lang="en-US" dirty="0"/>
              <a:t> – Randy – Senior Management</a:t>
            </a:r>
            <a:endParaRPr dirty="0">
              <a:latin typeface="Calibri"/>
            </a:endParaRPr>
          </a:p>
          <a:p>
            <a:r>
              <a:rPr lang="en-US" b="1" dirty="0">
                <a:latin typeface="Calibri"/>
              </a:rPr>
              <a:t>What</a:t>
            </a:r>
            <a:r>
              <a:rPr lang="en-US" dirty="0">
                <a:latin typeface="Calibri"/>
              </a:rPr>
              <a:t> – Espionage &amp; threat to national security</a:t>
            </a:r>
          </a:p>
          <a:p>
            <a:r>
              <a:rPr lang="en-US" b="1" dirty="0">
                <a:latin typeface="Calibri"/>
              </a:rPr>
              <a:t>When</a:t>
            </a:r>
            <a:r>
              <a:rPr lang="en-US" dirty="0">
                <a:latin typeface="Calibri"/>
              </a:rPr>
              <a:t> – </a:t>
            </a:r>
            <a:r>
              <a:rPr lang="en-US" dirty="0"/>
              <a:t>January 21, 2016</a:t>
            </a:r>
          </a:p>
          <a:p>
            <a:r>
              <a:rPr lang="en-US" b="1" dirty="0">
                <a:latin typeface="Calibri"/>
              </a:rPr>
              <a:t>Where</a:t>
            </a:r>
            <a:r>
              <a:rPr lang="en-US" dirty="0">
                <a:latin typeface="Calibri"/>
              </a:rPr>
              <a:t> – Goliath National Bank</a:t>
            </a:r>
          </a:p>
          <a:p>
            <a:r>
              <a:rPr lang="en-US" b="1" dirty="0">
                <a:latin typeface="Calibri"/>
              </a:rPr>
              <a:t>Why</a:t>
            </a:r>
            <a:r>
              <a:rPr lang="en-US" dirty="0">
                <a:latin typeface="Calibri"/>
              </a:rPr>
              <a:t> – Greed: Personal Debts </a:t>
            </a:r>
          </a:p>
          <a:p>
            <a:r>
              <a:rPr lang="en-US" dirty="0">
                <a:latin typeface="Calibri"/>
              </a:rPr>
              <a:t>        </a:t>
            </a:r>
            <a:r>
              <a:rPr lang="en-US" dirty="0"/>
              <a:t>–</a:t>
            </a:r>
            <a:r>
              <a:rPr lang="en-US" dirty="0">
                <a:latin typeface="Calibri"/>
              </a:rPr>
              <a:t> Disgruntlement: Revenge</a:t>
            </a:r>
            <a:r>
              <a:rPr lang="en-US" dirty="0"/>
              <a:t> at the company &amp; boss who fired him</a:t>
            </a:r>
            <a:endParaRPr dirty="0"/>
          </a:p>
          <a:p>
            <a:r>
              <a:rPr lang="en-US" b="1" dirty="0">
                <a:latin typeface="Calibri"/>
              </a:rPr>
              <a:t>How</a:t>
            </a:r>
            <a:r>
              <a:rPr lang="en-US" dirty="0">
                <a:latin typeface="Calibri"/>
              </a:rPr>
              <a:t> – Spy had unnecessary access to privileged information, nobody is there to double check his actions, not enough HR policies, and no restrictions on removable data</a:t>
            </a:r>
          </a:p>
          <a:p>
            <a:endParaRPr lang="en-US" dirty="0">
              <a:latin typeface="Calibri"/>
            </a:endParaRPr>
          </a:p>
        </p:txBody>
      </p:sp>
      <p:sp>
        <p:nvSpPr>
          <p:cNvPr id="4" name="Slide Number Placeholder 3"/>
          <p:cNvSpPr>
            <a:spLocks noGrp="1"/>
          </p:cNvSpPr>
          <p:nvPr>
            <p:ph type="sldNum" sz="quarter" idx="10"/>
          </p:nvPr>
        </p:nvSpPr>
        <p:spPr/>
        <p:txBody>
          <a:bodyPr/>
          <a:lstStyle/>
          <a:p>
            <a:fld id="{68A30CDA-F9F2-4EDA-9F46-2C7226FDF9A2}" type="slidenum">
              <a:rPr lang="en-US"/>
              <a:t>5</a:t>
            </a:fld>
            <a:endParaRPr lang="en-US"/>
          </a:p>
        </p:txBody>
      </p:sp>
    </p:spTree>
    <p:extLst>
      <p:ext uri="{BB962C8B-B14F-4D97-AF65-F5344CB8AC3E}">
        <p14:creationId xmlns:p14="http://schemas.microsoft.com/office/powerpoint/2010/main" val="326269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assessment</a:t>
            </a:r>
            <a:r>
              <a:rPr lang="en-US" dirty="0">
                <a:latin typeface="Calibri"/>
              </a:rPr>
              <a:t> </a:t>
            </a:r>
            <a:r>
              <a:rPr lang="en-US" dirty="0"/>
              <a:t>– who is an insider</a:t>
            </a:r>
            <a:r>
              <a:rPr lang="en-US" dirty="0">
                <a:latin typeface="Calibri"/>
              </a:rPr>
              <a:t>?</a:t>
            </a:r>
            <a:r>
              <a:rPr lang="en-US" dirty="0"/>
              <a:t> </a:t>
            </a:r>
            <a:r>
              <a:rPr lang="en-US" dirty="0">
                <a:latin typeface="Calibri"/>
              </a:rPr>
              <a:t>-</a:t>
            </a:r>
            <a:r>
              <a:rPr lang="en-US" dirty="0"/>
              <a:t> It</a:t>
            </a:r>
            <a:r>
              <a:rPr lang="en-US" dirty="0">
                <a:latin typeface="Calibri"/>
              </a:rPr>
              <a:t> can</a:t>
            </a:r>
            <a:r>
              <a:rPr lang="en-US" dirty="0"/>
              <a:t> </a:t>
            </a:r>
            <a:r>
              <a:rPr lang="en-US" dirty="0">
                <a:latin typeface="Calibri"/>
              </a:rPr>
              <a:t>be ANYONE</a:t>
            </a:r>
          </a:p>
          <a:p>
            <a:r>
              <a:rPr lang="en-US" dirty="0">
                <a:latin typeface="Calibri"/>
              </a:rPr>
              <a:t>Green, Yellow, Red Bar – Arrow animated to look like it goes from green to red = show that it is high </a:t>
            </a:r>
          </a:p>
          <a:p>
            <a:r>
              <a:rPr lang="en-US" dirty="0">
                <a:latin typeface="Calibri"/>
              </a:rPr>
              <a:t>Residual risk – bar arrow go from red to green = show how it went from high to low. </a:t>
            </a:r>
          </a:p>
          <a:p>
            <a:endParaRPr lang="en-US" dirty="0">
              <a:latin typeface="Calibri"/>
            </a:endParaRPr>
          </a:p>
        </p:txBody>
      </p:sp>
      <p:sp>
        <p:nvSpPr>
          <p:cNvPr id="4" name="Slide Number Placeholder 3"/>
          <p:cNvSpPr>
            <a:spLocks noGrp="1"/>
          </p:cNvSpPr>
          <p:nvPr>
            <p:ph type="sldNum" sz="quarter" idx="10"/>
          </p:nvPr>
        </p:nvSpPr>
        <p:spPr/>
        <p:txBody>
          <a:bodyPr/>
          <a:lstStyle/>
          <a:p>
            <a:fld id="{68A30CDA-F9F2-4EDA-9F46-2C7226FDF9A2}" type="slidenum">
              <a:rPr lang="en-US"/>
              <a:t>6</a:t>
            </a:fld>
            <a:endParaRPr lang="en-US"/>
          </a:p>
        </p:txBody>
      </p:sp>
    </p:spTree>
    <p:extLst>
      <p:ext uri="{BB962C8B-B14F-4D97-AF65-F5344CB8AC3E}">
        <p14:creationId xmlns:p14="http://schemas.microsoft.com/office/powerpoint/2010/main" val="365563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NIST Framework serves as</a:t>
            </a:r>
            <a:r>
              <a:rPr lang="en-US" dirty="0">
                <a:latin typeface="Calibri"/>
              </a:rPr>
              <a:t> </a:t>
            </a:r>
            <a:r>
              <a:rPr lang="en-US" dirty="0"/>
              <a:t>a way</a:t>
            </a:r>
            <a:r>
              <a:rPr lang="en-US" dirty="0">
                <a:latin typeface="Calibri"/>
              </a:rPr>
              <a:t> </a:t>
            </a:r>
            <a:r>
              <a:rPr lang="en-US" dirty="0"/>
              <a:t>to</a:t>
            </a:r>
            <a:r>
              <a:rPr lang="en-US" dirty="0">
                <a:latin typeface="Calibri"/>
              </a:rPr>
              <a:t> assist GNB in managing </a:t>
            </a:r>
            <a:r>
              <a:rPr lang="en-US">
                <a:latin typeface="Calibri"/>
              </a:rPr>
              <a:t>cybersecurity risk</a:t>
            </a:r>
            <a:r>
              <a:rPr lang="en-US" dirty="0">
                <a:latin typeface="Calibri"/>
              </a:rPr>
              <a:t>.</a:t>
            </a:r>
            <a:r>
              <a:rPr lang="en-US">
                <a:latin typeface="Calibri"/>
              </a:rPr>
              <a:t> </a:t>
            </a:r>
            <a:r>
              <a:rPr lang="en-US"/>
              <a:t>The integration of the NIST Framework</a:t>
            </a:r>
            <a:endParaRPr lang="en-US" dirty="0"/>
          </a:p>
          <a:p>
            <a:endParaRPr lang="en-US" dirty="0"/>
          </a:p>
          <a:p>
            <a:r>
              <a:rPr lang="en-US"/>
              <a:t> is essential because it takes</a:t>
            </a:r>
            <a:r>
              <a:rPr lang="en-US">
                <a:latin typeface="Calibri"/>
              </a:rPr>
              <a:t> </a:t>
            </a:r>
            <a:r>
              <a:rPr lang="en-US"/>
              <a:t>into </a:t>
            </a:r>
            <a:r>
              <a:rPr lang="en-US" dirty="0"/>
              <a:t>account </a:t>
            </a:r>
            <a:r>
              <a:rPr lang="en-US"/>
              <a:t>organizational priorities and goals, standards</a:t>
            </a:r>
            <a:r>
              <a:rPr lang="en-US" dirty="0"/>
              <a:t>, guidelines, </a:t>
            </a:r>
            <a:r>
              <a:rPr lang="en-US"/>
              <a:t>and practices.</a:t>
            </a:r>
            <a:endParaRPr lang="en-US" dirty="0"/>
          </a:p>
        </p:txBody>
      </p:sp>
      <p:sp>
        <p:nvSpPr>
          <p:cNvPr id="4" name="Slide Number Placeholder 3"/>
          <p:cNvSpPr>
            <a:spLocks noGrp="1"/>
          </p:cNvSpPr>
          <p:nvPr>
            <p:ph type="sldNum" sz="quarter" idx="10"/>
          </p:nvPr>
        </p:nvSpPr>
        <p:spPr/>
        <p:txBody>
          <a:bodyPr/>
          <a:lstStyle/>
          <a:p>
            <a:fld id="{68A30CDA-F9F2-4EDA-9F46-2C7226FDF9A2}" type="slidenum">
              <a:rPr lang="en-US"/>
              <a:t>7</a:t>
            </a:fld>
            <a:endParaRPr lang="en-US"/>
          </a:p>
        </p:txBody>
      </p:sp>
    </p:spTree>
    <p:extLst>
      <p:ext uri="{BB962C8B-B14F-4D97-AF65-F5344CB8AC3E}">
        <p14:creationId xmlns:p14="http://schemas.microsoft.com/office/powerpoint/2010/main" val="169288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GNB must have measures and controls instated</a:t>
            </a:r>
            <a:r>
              <a:rPr lang="en-US" dirty="0"/>
              <a:t> </a:t>
            </a:r>
            <a:r>
              <a:rPr lang="en-US" dirty="0">
                <a:latin typeface="Calibri"/>
              </a:rPr>
              <a:t>to prevent malicious and inadvertent </a:t>
            </a:r>
            <a:r>
              <a:rPr lang="en-US" dirty="0"/>
              <a:t>insider threats.</a:t>
            </a:r>
            <a:r>
              <a:rPr lang="en-US" dirty="0">
                <a:latin typeface="Calibri"/>
              </a:rPr>
              <a:t> </a:t>
            </a:r>
            <a:r>
              <a:rPr lang="en-US" dirty="0"/>
              <a:t>The biggest security risk is associated with employees. Some</a:t>
            </a:r>
            <a:r>
              <a:rPr lang="en-US" dirty="0">
                <a:latin typeface="Calibri"/>
              </a:rPr>
              <a:t> essential measures and controls to prevent and mitigate are the following:</a:t>
            </a:r>
            <a:endParaRPr lang="en-US" dirty="0"/>
          </a:p>
          <a:p>
            <a:r>
              <a:rPr lang="en-US" dirty="0">
                <a:latin typeface="Calibri"/>
              </a:rPr>
              <a:t>- Continuous background checks and screening before and after hiring.</a:t>
            </a:r>
          </a:p>
          <a:p>
            <a:r>
              <a:rPr lang="en-US" dirty="0"/>
              <a:t>-</a:t>
            </a:r>
            <a:r>
              <a:rPr lang="en-US" dirty="0">
                <a:latin typeface="Calibri"/>
              </a:rPr>
              <a:t> Up-to-date software, </a:t>
            </a:r>
            <a:r>
              <a:rPr lang="en-US" dirty="0"/>
              <a:t>anti-virus,</a:t>
            </a:r>
            <a:r>
              <a:rPr lang="en-US" dirty="0">
                <a:latin typeface="Calibri"/>
              </a:rPr>
              <a:t> and system logs.</a:t>
            </a:r>
            <a:endParaRPr dirty="0"/>
          </a:p>
          <a:p>
            <a:r>
              <a:rPr lang="en-US" dirty="0">
                <a:latin typeface="Calibri"/>
              </a:rPr>
              <a:t>- Employees should be constantly monitored. </a:t>
            </a:r>
          </a:p>
          <a:p>
            <a:r>
              <a:rPr lang="en-US" dirty="0"/>
              <a:t>- Implement SIEM (Security Incident and Event Manager) and an IDS (Intrusion Detection System) to detect unusual, suspicious activities and behavior.</a:t>
            </a:r>
            <a:endParaRPr dirty="0"/>
          </a:p>
          <a:p>
            <a:r>
              <a:rPr lang="en-US" dirty="0"/>
              <a:t>- Develop an environment where employees can report suspicious behavior without fear of reprisal.</a:t>
            </a:r>
          </a:p>
          <a:p>
            <a:r>
              <a:rPr lang="en-US" dirty="0"/>
              <a:t>- Have GNB’s firewall strictly limit access to GNB's network.</a:t>
            </a:r>
          </a:p>
        </p:txBody>
      </p:sp>
      <p:sp>
        <p:nvSpPr>
          <p:cNvPr id="4" name="Slide Number Placeholder 3"/>
          <p:cNvSpPr>
            <a:spLocks noGrp="1"/>
          </p:cNvSpPr>
          <p:nvPr>
            <p:ph type="sldNum" sz="quarter" idx="10"/>
          </p:nvPr>
        </p:nvSpPr>
        <p:spPr/>
        <p:txBody>
          <a:bodyPr/>
          <a:lstStyle/>
          <a:p>
            <a:fld id="{68A30CDA-F9F2-4EDA-9F46-2C7226FDF9A2}" type="slidenum">
              <a:rPr lang="en-US"/>
              <a:t>8</a:t>
            </a:fld>
            <a:endParaRPr lang="en-US"/>
          </a:p>
        </p:txBody>
      </p:sp>
    </p:spTree>
    <p:extLst>
      <p:ext uri="{BB962C8B-B14F-4D97-AF65-F5344CB8AC3E}">
        <p14:creationId xmlns:p14="http://schemas.microsoft.com/office/powerpoint/2010/main" val="156966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in which GNB responds to a cybersecurity event is essential. </a:t>
            </a:r>
            <a:r>
              <a:rPr lang="en-US" dirty="0">
                <a:latin typeface="Calibri"/>
              </a:rPr>
              <a:t>By responding to</a:t>
            </a:r>
            <a:r>
              <a:rPr lang="en-US" dirty="0"/>
              <a:t> </a:t>
            </a:r>
            <a:r>
              <a:rPr lang="en-US" dirty="0">
                <a:latin typeface="Calibri"/>
              </a:rPr>
              <a:t>the</a:t>
            </a:r>
            <a:r>
              <a:rPr lang="en-US" dirty="0"/>
              <a:t> incident in a timely manner, further escalation and detrimental consequences can be avoided. GNB should implement</a:t>
            </a:r>
            <a:r>
              <a:rPr lang="en-US" dirty="0">
                <a:latin typeface="Calibri"/>
              </a:rPr>
              <a:t> </a:t>
            </a:r>
          </a:p>
          <a:p>
            <a:r>
              <a:rPr lang="en-US" dirty="0"/>
              <a:t>- Policies and procedures to follow up on the incident after it is discovered</a:t>
            </a:r>
          </a:p>
          <a:p>
            <a:r>
              <a:rPr lang="en-US" dirty="0"/>
              <a:t>- Tools in email apps  to allow employees to flag suspect emails</a:t>
            </a:r>
          </a:p>
          <a:p>
            <a:r>
              <a:rPr lang="en-US" dirty="0"/>
              <a:t>- Setting up dedicated team and Chief Security Officers is also a trend on the rise</a:t>
            </a:r>
          </a:p>
          <a:p>
            <a:endParaRPr lang="en-US" dirty="0"/>
          </a:p>
          <a:p>
            <a:r>
              <a:rPr lang="en-US" dirty="0"/>
              <a:t/>
            </a:r>
            <a:br>
              <a:rPr lang="en-US" dirty="0"/>
            </a:br>
            <a:endParaRPr lang="en-US" dirty="0"/>
          </a:p>
          <a:p>
            <a:r>
              <a:rPr lang="en-US" dirty="0"/>
              <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A30CDA-F9F2-4EDA-9F46-2C7226FDF9A2}" type="slidenum">
              <a:rPr lang="en-US"/>
              <a:t>9</a:t>
            </a:fld>
            <a:endParaRPr lang="en-US"/>
          </a:p>
        </p:txBody>
      </p:sp>
    </p:spTree>
    <p:extLst>
      <p:ext uri="{BB962C8B-B14F-4D97-AF65-F5344CB8AC3E}">
        <p14:creationId xmlns:p14="http://schemas.microsoft.com/office/powerpoint/2010/main" val="283437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Pictures will be animated in order </a:t>
            </a:r>
          </a:p>
          <a:p>
            <a:r>
              <a:rPr lang="en-US" dirty="0">
                <a:latin typeface="Calibri"/>
              </a:rPr>
              <a:t>Computer( Isolate) </a:t>
            </a:r>
          </a:p>
          <a:p>
            <a:r>
              <a:rPr lang="en-US" dirty="0">
                <a:latin typeface="Calibri"/>
              </a:rPr>
              <a:t>Involve</a:t>
            </a:r>
          </a:p>
          <a:p>
            <a:r>
              <a:rPr lang="en-US" dirty="0">
                <a:latin typeface="Calibri"/>
              </a:rPr>
              <a:t>Develop (Harrison on legit GNB Podium) </a:t>
            </a:r>
          </a:p>
          <a:p>
            <a:endParaRPr lang="en-US" dirty="0">
              <a:latin typeface="Calibri"/>
            </a:endParaRPr>
          </a:p>
          <a:p>
            <a:r>
              <a:rPr lang="en-US" dirty="0">
                <a:latin typeface="Calibri"/>
              </a:rPr>
              <a:t>Color: GREEN</a:t>
            </a:r>
            <a:endParaRPr dirty="0"/>
          </a:p>
          <a:p>
            <a:r>
              <a:rPr lang="en-US" dirty="0">
                <a:latin typeface="Calibri"/>
              </a:rPr>
              <a:t>The recover </a:t>
            </a:r>
            <a:r>
              <a:rPr lang="en-US" dirty="0"/>
              <a:t> function </a:t>
            </a:r>
            <a:r>
              <a:rPr lang="en-US" dirty="0">
                <a:latin typeface="Calibri"/>
              </a:rPr>
              <a:t>is essential in order for GNB to continue functioning if a cybersecurity incident occurred. </a:t>
            </a:r>
          </a:p>
          <a:p>
            <a:r>
              <a:rPr lang="en-US" dirty="0">
                <a:latin typeface="Calibri"/>
              </a:rPr>
              <a:t>GNB must have a recovery plan that... </a:t>
            </a:r>
          </a:p>
          <a:p>
            <a:pPr marL="171450" indent="-171450">
              <a:buFont typeface="Arial" panose="020B0604020202020204" pitchFamily="34" charset="0"/>
              <a:buChar char="•"/>
            </a:pPr>
            <a:r>
              <a:rPr lang="en-US" b="1" dirty="0">
                <a:latin typeface="Calibri"/>
              </a:rPr>
              <a:t>Isolate</a:t>
            </a:r>
            <a:r>
              <a:rPr lang="en-US" dirty="0">
                <a:latin typeface="Calibri"/>
              </a:rPr>
              <a:t> any systems compromised to prevent potential damage to other systems.  </a:t>
            </a:r>
          </a:p>
          <a:p>
            <a:pPr marL="171450" indent="-171450">
              <a:buFont typeface="Arial" panose="020B0604020202020204" pitchFamily="34" charset="0"/>
              <a:buChar char="•"/>
            </a:pPr>
            <a:r>
              <a:rPr lang="en-US" b="1" dirty="0">
                <a:latin typeface="Calibri"/>
              </a:rPr>
              <a:t>Involve</a:t>
            </a:r>
            <a:r>
              <a:rPr lang="en-US" dirty="0">
                <a:latin typeface="Calibri"/>
              </a:rPr>
              <a:t> independent auditors in the evaluation process of security and monitoring systems as a way to identify weaknesses and improvements that can be implemented.</a:t>
            </a:r>
          </a:p>
          <a:p>
            <a:pPr marL="171450" indent="-171450">
              <a:buFont typeface="Arial" panose="020B0604020202020204" pitchFamily="34" charset="0"/>
              <a:buChar char="•"/>
            </a:pPr>
            <a:r>
              <a:rPr lang="en-US" b="1" dirty="0">
                <a:latin typeface="Calibri"/>
              </a:rPr>
              <a:t>Develop</a:t>
            </a:r>
            <a:r>
              <a:rPr lang="en-US" dirty="0">
                <a:latin typeface="Calibri"/>
              </a:rPr>
              <a:t> GNB’s public response to the cybersecurity event with the input of internal and external PR personnel.</a:t>
            </a:r>
          </a:p>
          <a:p>
            <a:pPr marL="171450" indent="-171450">
              <a:buChar char="•"/>
            </a:pPr>
            <a:endParaRPr lang="en-US" dirty="0">
              <a:latin typeface="Calibri"/>
            </a:endParaRPr>
          </a:p>
          <a:p>
            <a:pPr marL="171450" indent="-171450">
              <a:buChar char="•"/>
            </a:pPr>
            <a:r>
              <a:rPr lang="en-US" dirty="0">
                <a:latin typeface="Calibri"/>
              </a:rPr>
              <a:t>We worked with GNB to create a press release to restore the confidence of the bank in the stakeholders and customers. </a:t>
            </a:r>
          </a:p>
          <a:p>
            <a:r>
              <a:rPr lang="en-US" dirty="0">
                <a:latin typeface="Calibri"/>
              </a:rPr>
              <a:t> Develop the company's public response to the cybersecurity event with a press release to restore the confidence of the bank in the stakeholders and customers</a:t>
            </a:r>
          </a:p>
        </p:txBody>
      </p:sp>
      <p:sp>
        <p:nvSpPr>
          <p:cNvPr id="4" name="Slide Number Placeholder 3"/>
          <p:cNvSpPr>
            <a:spLocks noGrp="1"/>
          </p:cNvSpPr>
          <p:nvPr>
            <p:ph type="sldNum" sz="quarter" idx="10"/>
          </p:nvPr>
        </p:nvSpPr>
        <p:spPr/>
        <p:txBody>
          <a:bodyPr/>
          <a:lstStyle/>
          <a:p>
            <a:fld id="{68A30CDA-F9F2-4EDA-9F46-2C7226FDF9A2}" type="slidenum">
              <a:rPr lang="en-US"/>
              <a:t>10</a:t>
            </a:fld>
            <a:endParaRPr lang="en-US"/>
          </a:p>
        </p:txBody>
      </p:sp>
    </p:spTree>
    <p:extLst>
      <p:ext uri="{BB962C8B-B14F-4D97-AF65-F5344CB8AC3E}">
        <p14:creationId xmlns:p14="http://schemas.microsoft.com/office/powerpoint/2010/main" val="3455655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187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53804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3837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67378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3715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868280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04628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118539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66988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57943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171356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02895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27742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4922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46CE7D5-CF57-46EF-B807-FDD0502418D4}" type="datetimeFigureOut">
              <a:rPr lang="en-US" smtClean="0"/>
              <a:t>5/3/17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4382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65403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463759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5/3/17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031172621"/>
      </p:ext>
    </p:extLst>
  </p:cSld>
  <p:clrMap bg1="dk1" tx1="lt1" bg2="dk2" tx2="lt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gif"/><Relationship Id="rId5"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microsoft.com/office/2007/relationships/hdphoto" Target="../media/hdphoto1.wdp"/><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gif"/><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0207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275" y="-47625"/>
            <a:ext cx="9906000" cy="1049932"/>
          </a:xfrm>
        </p:spPr>
        <p:txBody>
          <a:bodyPr/>
          <a:lstStyle/>
          <a:p>
            <a:pPr algn="ctr"/>
            <a:r>
              <a:rPr lang="en-US" dirty="0">
                <a:latin typeface="Century Gothic" charset="0"/>
                <a:ea typeface="Century Gothic" charset="0"/>
                <a:cs typeface="Century Gothic" charset="0"/>
              </a:rPr>
              <a:t>Recover</a:t>
            </a:r>
          </a:p>
        </p:txBody>
      </p:sp>
      <p:pic>
        <p:nvPicPr>
          <p:cNvPr id="10" name="Picture 10" descr="1457926522-hat_giong_tam_hon_hai_nguoi_tren_hoang_dao.png"/>
          <p:cNvPicPr>
            <a:picLocks noChangeAspect="1"/>
          </p:cNvPicPr>
          <p:nvPr/>
        </p:nvPicPr>
        <p:blipFill>
          <a:blip r:embed="rId3"/>
          <a:stretch>
            <a:fillRect/>
          </a:stretch>
        </p:blipFill>
        <p:spPr>
          <a:xfrm>
            <a:off x="340894" y="1838384"/>
            <a:ext cx="3615102" cy="3526034"/>
          </a:xfrm>
          <a:prstGeom prst="rect">
            <a:avLst/>
          </a:prstGeom>
        </p:spPr>
      </p:pic>
      <p:pic>
        <p:nvPicPr>
          <p:cNvPr id="12" name="Picture 12" descr="6a00e54ef4f376883401b7c79aac10970b-320wi.png"/>
          <p:cNvPicPr>
            <a:picLocks noChangeAspect="1"/>
          </p:cNvPicPr>
          <p:nvPr/>
        </p:nvPicPr>
        <p:blipFill>
          <a:blip r:embed="rId4"/>
          <a:stretch>
            <a:fillRect/>
          </a:stretch>
        </p:blipFill>
        <p:spPr>
          <a:xfrm>
            <a:off x="4513501" y="1761776"/>
            <a:ext cx="3597506" cy="3602642"/>
          </a:xfrm>
          <a:prstGeom prst="rect">
            <a:avLst/>
          </a:prstGeom>
        </p:spPr>
      </p:pic>
      <p:pic>
        <p:nvPicPr>
          <p:cNvPr id="16" name="Picture 16" descr="harrison.png"/>
          <p:cNvPicPr>
            <a:picLocks noChangeAspect="1"/>
          </p:cNvPicPr>
          <p:nvPr/>
        </p:nvPicPr>
        <p:blipFill>
          <a:blip r:embed="rId5"/>
          <a:stretch>
            <a:fillRect/>
          </a:stretch>
        </p:blipFill>
        <p:spPr>
          <a:xfrm>
            <a:off x="8668512" y="1838384"/>
            <a:ext cx="3388479" cy="3354762"/>
          </a:xfrm>
          <a:prstGeom prst="rect">
            <a:avLst/>
          </a:prstGeom>
        </p:spPr>
      </p:pic>
    </p:spTree>
    <p:extLst>
      <p:ext uri="{BB962C8B-B14F-4D97-AF65-F5344CB8AC3E}">
        <p14:creationId xmlns:p14="http://schemas.microsoft.com/office/powerpoint/2010/main" val="1455611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144382922"/>
              </p:ext>
            </p:extLst>
          </p:nvPr>
        </p:nvSpPr>
        <p:spPr>
          <a:xfrm>
            <a:off x="1314450" y="-95250"/>
            <a:ext cx="9906000" cy="1011006"/>
          </a:xfrm>
        </p:spPr>
        <p:txBody>
          <a:bodyPr/>
          <a:lstStyle/>
          <a:p>
            <a:pPr algn="ctr"/>
            <a:r>
              <a:rPr lang="en-US" dirty="0">
                <a:solidFill>
                  <a:srgbClr val="FFFFFF"/>
                </a:solidFill>
                <a:latin typeface="Century Gothic" charset="0"/>
                <a:ea typeface="Century Gothic" charset="0"/>
                <a:cs typeface="Century Gothic" charset="0"/>
              </a:rPr>
              <a:t>Residual Risk</a:t>
            </a:r>
          </a:p>
        </p:txBody>
      </p:sp>
      <p:sp>
        <p:nvSpPr>
          <p:cNvPr id="3" name="Content Placeholder 2"/>
          <p:cNvSpPr>
            <a:spLocks noGrp="1"/>
          </p:cNvSpPr>
          <p:nvPr>
            <p:ph idx="1"/>
            <p:extLst>
              <p:ext uri="{D42A27DB-BD31-4B8C-83A1-F6EECF244321}">
                <p14:modId xmlns:p14="http://schemas.microsoft.com/office/powerpoint/2010/main" val="2383537906"/>
              </p:ext>
            </p:extLst>
          </p:nvPr>
        </p:nvSpPr>
        <p:spPr>
          <a:xfrm>
            <a:off x="1067917" y="778655"/>
            <a:ext cx="10393363" cy="1346213"/>
          </a:xfrm>
        </p:spPr>
        <p:txBody>
          <a:bodyPr vert="horz" lIns="91440" tIns="45720" rIns="91440" bIns="45720" rtlCol="0" anchor="t">
            <a:normAutofit/>
          </a:bodyPr>
          <a:lstStyle/>
          <a:p>
            <a:pPr marL="0" indent="0">
              <a:buNone/>
            </a:pPr>
            <a:r>
              <a:rPr dirty="0"/>
              <a:t/>
            </a:r>
            <a:br>
              <a:rPr dirty="0"/>
            </a:br>
            <a:endParaRPr lang="en-US" dirty="0"/>
          </a:p>
          <a:p>
            <a:endParaRPr lang="en-US" dirty="0"/>
          </a:p>
        </p:txBody>
      </p:sp>
      <p:pic>
        <p:nvPicPr>
          <p:cNvPr id="7" name="Picture 5" descr="Bar.png"/>
          <p:cNvPicPr>
            <a:picLocks noChangeAspect="1"/>
          </p:cNvPicPr>
          <p:nvPr/>
        </p:nvPicPr>
        <p:blipFill>
          <a:blip r:embed="rId3"/>
          <a:stretch>
            <a:fillRect/>
          </a:stretch>
        </p:blipFill>
        <p:spPr>
          <a:xfrm>
            <a:off x="247650" y="981075"/>
            <a:ext cx="552086" cy="5512858"/>
          </a:xfrm>
          <a:prstGeom prst="rect">
            <a:avLst/>
          </a:prstGeom>
        </p:spPr>
      </p:pic>
      <p:sp>
        <p:nvSpPr>
          <p:cNvPr id="9" name="Arrow: Left 8"/>
          <p:cNvSpPr/>
          <p:nvPr/>
        </p:nvSpPr>
        <p:spPr>
          <a:xfrm>
            <a:off x="659560" y="5286375"/>
            <a:ext cx="1553287" cy="748665"/>
          </a:xfrm>
          <a:prstGeom prst="leftArrow">
            <a:avLst/>
          </a:prstGeom>
          <a:solidFill>
            <a:srgbClr val="0070C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9" descr="Human-Error-Steve-–-the-biggest-data-security-threat.png"/>
          <p:cNvPicPr>
            <a:picLocks noChangeAspect="1"/>
          </p:cNvPicPr>
          <p:nvPr/>
        </p:nvPicPr>
        <p:blipFill>
          <a:blip r:embed="rId4"/>
          <a:stretch>
            <a:fillRect/>
          </a:stretch>
        </p:blipFill>
        <p:spPr>
          <a:xfrm>
            <a:off x="5945218" y="2495550"/>
            <a:ext cx="5978192" cy="2129625"/>
          </a:xfrm>
          <a:prstGeom prst="rect">
            <a:avLst/>
          </a:prstGeom>
        </p:spPr>
      </p:pic>
      <p:pic>
        <p:nvPicPr>
          <p:cNvPr id="11" name="Picture 11" descr="web-_0009_tech4businessnow.jpg"/>
          <p:cNvPicPr>
            <a:picLocks noChangeAspect="1"/>
          </p:cNvPicPr>
          <p:nvPr/>
        </p:nvPicPr>
        <p:blipFill>
          <a:blip r:embed="rId5"/>
          <a:stretch>
            <a:fillRect/>
          </a:stretch>
        </p:blipFill>
        <p:spPr>
          <a:xfrm>
            <a:off x="1114425" y="2181225"/>
            <a:ext cx="4833029" cy="2678457"/>
          </a:xfrm>
          <a:prstGeom prst="rect">
            <a:avLst/>
          </a:prstGeom>
        </p:spPr>
      </p:pic>
    </p:spTree>
    <p:extLst>
      <p:ext uri="{BB962C8B-B14F-4D97-AF65-F5344CB8AC3E}">
        <p14:creationId xmlns:p14="http://schemas.microsoft.com/office/powerpoint/2010/main" val="31462455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53308786"/>
              </p:ext>
            </p:extLst>
          </p:nvPr>
        </p:nvSpPr>
        <p:spPr>
          <a:xfrm>
            <a:off x="915839" y="103054"/>
            <a:ext cx="9905998" cy="1516425"/>
          </a:xfrm>
        </p:spPr>
        <p:txBody>
          <a:bodyPr/>
          <a:lstStyle/>
          <a:p>
            <a:pPr algn="ctr"/>
            <a:r>
              <a:rPr lang="en-US" dirty="0">
                <a:solidFill>
                  <a:srgbClr val="FFFFFF"/>
                </a:solidFill>
                <a:latin typeface="Century Gothic" charset="0"/>
                <a:ea typeface="Century Gothic" charset="0"/>
                <a:cs typeface="Century Gothic" charset="0"/>
              </a:rPr>
              <a:t>Lesson Learned</a:t>
            </a:r>
          </a:p>
        </p:txBody>
      </p:sp>
      <p:sp>
        <p:nvSpPr>
          <p:cNvPr id="3" name="Content Placeholder 2"/>
          <p:cNvSpPr>
            <a:spLocks noGrp="1"/>
          </p:cNvSpPr>
          <p:nvPr>
            <p:ph idx="1"/>
            <p:extLst>
              <p:ext uri="{D42A27DB-BD31-4B8C-83A1-F6EECF244321}">
                <p14:modId xmlns:p14="http://schemas.microsoft.com/office/powerpoint/2010/main" val="1739702880"/>
              </p:ext>
            </p:extLst>
          </p:nvPr>
        </p:nvSpPr>
        <p:spPr>
          <a:xfrm>
            <a:off x="685800" y="1612676"/>
            <a:ext cx="11506200" cy="4493156"/>
          </a:xfrm>
        </p:spPr>
        <p:txBody>
          <a:bodyPr vert="horz" lIns="91440" tIns="45720" rIns="91440" bIns="45720" rtlCol="0" anchor="t">
            <a:noAutofit/>
          </a:bodyPr>
          <a:lstStyle/>
          <a:p>
            <a:r>
              <a:rPr lang="en-US" sz="3200" dirty="0">
                <a:latin typeface="Century Gothic" charset="0"/>
                <a:ea typeface="Century Gothic" charset="0"/>
                <a:cs typeface="Century Gothic" charset="0"/>
              </a:rPr>
              <a:t>Organizations must have a holistic approach to security.</a:t>
            </a:r>
          </a:p>
          <a:p>
            <a:r>
              <a:rPr lang="en-US" sz="3200" dirty="0" smtClean="0">
                <a:latin typeface="Century Gothic" charset="0"/>
                <a:ea typeface="Century Gothic" charset="0"/>
                <a:cs typeface="Century Gothic" charset="0"/>
              </a:rPr>
              <a:t>Use</a:t>
            </a:r>
            <a:r>
              <a:rPr lang="en-US" sz="3200" dirty="0" smtClean="0">
                <a:latin typeface="Century Gothic" charset="0"/>
                <a:ea typeface="Century Gothic" charset="0"/>
                <a:cs typeface="Century Gothic" charset="0"/>
              </a:rPr>
              <a:t> </a:t>
            </a:r>
            <a:r>
              <a:rPr lang="en-US" sz="3200" dirty="0">
                <a:latin typeface="Century Gothic" charset="0"/>
                <a:ea typeface="Century Gothic" charset="0"/>
                <a:cs typeface="Century Gothic" charset="0"/>
              </a:rPr>
              <a:t>layered security to maximize the </a:t>
            </a:r>
            <a:r>
              <a:rPr lang="en-US" sz="3200" dirty="0" smtClean="0">
                <a:latin typeface="Century Gothic" charset="0"/>
                <a:ea typeface="Century Gothic" charset="0"/>
                <a:cs typeface="Century Gothic" charset="0"/>
              </a:rPr>
              <a:t>protection.</a:t>
            </a:r>
            <a:r>
              <a:rPr lang="en-US" sz="3200" dirty="0">
                <a:latin typeface="Century Gothic" charset="0"/>
                <a:ea typeface="Century Gothic" charset="0"/>
                <a:cs typeface="Century Gothic" charset="0"/>
              </a:rPr>
              <a:t> </a:t>
            </a:r>
          </a:p>
          <a:p>
            <a:r>
              <a:rPr lang="en-US" sz="3200" dirty="0" smtClean="0">
                <a:latin typeface="Century Gothic" charset="0"/>
                <a:ea typeface="Century Gothic" charset="0"/>
                <a:cs typeface="Century Gothic" charset="0"/>
              </a:rPr>
              <a:t>Stay</a:t>
            </a:r>
            <a:r>
              <a:rPr lang="en-US" sz="3200" dirty="0" smtClean="0">
                <a:latin typeface="Century Gothic" charset="0"/>
                <a:ea typeface="Century Gothic" charset="0"/>
                <a:cs typeface="Century Gothic" charset="0"/>
              </a:rPr>
              <a:t> vigilant.</a:t>
            </a:r>
          </a:p>
          <a:p>
            <a:r>
              <a:rPr lang="en-US" sz="3200" dirty="0" smtClean="0">
                <a:latin typeface="Century Gothic" charset="0"/>
                <a:ea typeface="Century Gothic" charset="0"/>
                <a:cs typeface="Century Gothic" charset="0"/>
              </a:rPr>
              <a:t>Keep up </a:t>
            </a:r>
            <a:r>
              <a:rPr lang="en-US" sz="3200" dirty="0">
                <a:latin typeface="Century Gothic" charset="0"/>
                <a:ea typeface="Century Gothic" charset="0"/>
                <a:cs typeface="Century Gothic" charset="0"/>
              </a:rPr>
              <a:t>with the latest </a:t>
            </a:r>
            <a:r>
              <a:rPr lang="en-US" sz="3200" dirty="0" smtClean="0">
                <a:latin typeface="Century Gothic" charset="0"/>
                <a:ea typeface="Century Gothic" charset="0"/>
                <a:cs typeface="Century Gothic" charset="0"/>
              </a:rPr>
              <a:t>trends in cybersecurity.</a:t>
            </a:r>
          </a:p>
        </p:txBody>
      </p:sp>
    </p:spTree>
    <p:extLst>
      <p:ext uri="{BB962C8B-B14F-4D97-AF65-F5344CB8AC3E}">
        <p14:creationId xmlns:p14="http://schemas.microsoft.com/office/powerpoint/2010/main" val="2517436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3243370"/>
            <a:ext cx="11850202" cy="3925824"/>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dirty="0" smtClean="0">
                <a:latin typeface="Century Gothic" charset="0"/>
                <a:ea typeface="Century Gothic" charset="0"/>
                <a:cs typeface="Century Gothic" charset="0"/>
              </a:rPr>
              <a:t>Special thanks to Office of Strategic Initiatives,   Frank Cicio, Robert Hamilton, Robert Francis, Roseanna Blum, and our awesome mentors Joel Ruffin and Carraig Stanwyck!</a:t>
            </a:r>
            <a:endParaRPr lang="en-US" sz="3600" dirty="0">
              <a:latin typeface="Century Gothic" charset="0"/>
              <a:ea typeface="Century Gothic" charset="0"/>
              <a:cs typeface="Century Gothic"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144" y="98062"/>
            <a:ext cx="3020603" cy="182641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stA="0" endPos="65000" dist="50800" dir="5400000" sy="-100000" algn="bl" rotWithShape="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269" y="1925187"/>
            <a:ext cx="3353875" cy="178583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3788" y="1707927"/>
            <a:ext cx="2838681" cy="20030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466" y="212662"/>
            <a:ext cx="2370200" cy="1711811"/>
          </a:xfrm>
          <a:prstGeom prst="rect">
            <a:avLst/>
          </a:prstGeom>
        </p:spPr>
      </p:pic>
      <p:sp>
        <p:nvSpPr>
          <p:cNvPr id="14" name="TextBox 13"/>
          <p:cNvSpPr txBox="1"/>
          <p:nvPr/>
        </p:nvSpPr>
        <p:spPr>
          <a:xfrm>
            <a:off x="2909552" y="458616"/>
            <a:ext cx="5191433" cy="923330"/>
          </a:xfrm>
          <a:prstGeom prst="rect">
            <a:avLst/>
          </a:prstGeom>
          <a:noFill/>
        </p:spPr>
        <p:txBody>
          <a:bodyPr wrap="square" rtlCol="0">
            <a:spAutoFit/>
          </a:bodyPr>
          <a:lstStyle/>
          <a:p>
            <a:pPr algn="ctr"/>
            <a:r>
              <a:rPr lang="en-US" sz="5400" smtClean="0">
                <a:latin typeface="Century Gothic" charset="0"/>
                <a:ea typeface="Century Gothic" charset="0"/>
                <a:cs typeface="Century Gothic" charset="0"/>
              </a:rPr>
              <a:t>Thank you!</a:t>
            </a:r>
            <a:endParaRPr lang="en-US" sz="5400" dirty="0">
              <a:latin typeface="Century Gothic" charset="0"/>
              <a:ea typeface="Century Gothic" charset="0"/>
              <a:cs typeface="Century Gothic" charset="0"/>
            </a:endParaRPr>
          </a:p>
        </p:txBody>
      </p:sp>
    </p:spTree>
    <p:extLst>
      <p:ext uri="{BB962C8B-B14F-4D97-AF65-F5344CB8AC3E}">
        <p14:creationId xmlns:p14="http://schemas.microsoft.com/office/powerpoint/2010/main" val="8841387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2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extLst>
              <p:ext uri="{D42A27DB-BD31-4B8C-83A1-F6EECF244321}">
                <p14:modId xmlns:p14="http://schemas.microsoft.com/office/powerpoint/2010/main" val="3603708528"/>
              </p:ext>
            </p:extLst>
          </p:nvPr>
        </p:nvSpPr>
        <p:spPr>
          <a:xfrm>
            <a:off x="1381125" y="1762125"/>
            <a:ext cx="9251967" cy="1910304"/>
          </a:xfrm>
        </p:spPr>
        <p:txBody>
          <a:bodyPr>
            <a:normAutofit fontScale="90000"/>
          </a:bodyPr>
          <a:lstStyle/>
          <a:p>
            <a:pPr algn="ctr"/>
            <a:r>
              <a:rPr lang="en-US" dirty="0">
                <a:solidFill>
                  <a:srgbClr val="FFFFFF"/>
                </a:solidFill>
                <a:latin typeface="Century Gothic"/>
              </a:rPr>
              <a:t>The best insider threat program to exist on this earth</a:t>
            </a:r>
          </a:p>
        </p:txBody>
      </p:sp>
      <p:sp>
        <p:nvSpPr>
          <p:cNvPr id="3" name="Subtitle 2"/>
          <p:cNvSpPr>
            <a:spLocks noGrp="1"/>
          </p:cNvSpPr>
          <p:nvPr>
            <p:ph type="subTitle" idx="1"/>
            <p:extLst>
              <p:ext uri="{D42A27DB-BD31-4B8C-83A1-F6EECF244321}">
                <p14:modId xmlns:p14="http://schemas.microsoft.com/office/powerpoint/2010/main" val="2933352465"/>
              </p:ext>
            </p:extLst>
          </p:nvPr>
        </p:nvSpPr>
        <p:spPr/>
        <p:txBody>
          <a:bodyPr vert="horz" lIns="91440" tIns="45720" rIns="91440" bIns="45720" rtlCol="0" anchor="t">
            <a:normAutofit/>
          </a:bodyPr>
          <a:lstStyle/>
          <a:p>
            <a:endParaRPr lang="en-US"/>
          </a:p>
          <a:p>
            <a:r>
              <a:rPr dirty="0">
                <a:solidFill>
                  <a:schemeClr val="tx1"/>
                </a:solidFill>
              </a:rPr>
              <a:t/>
            </a:r>
            <a:br>
              <a:rPr dirty="0">
                <a:solidFill>
                  <a:schemeClr val="tx1"/>
                </a:solidFill>
              </a:rPr>
            </a:br>
            <a:endParaRPr dirty="0">
              <a:solidFill>
                <a:schemeClr val="tx1"/>
              </a:solidFill>
            </a:endParaRPr>
          </a:p>
          <a:p>
            <a:endParaRPr lang="en-US" dirty="0"/>
          </a:p>
        </p:txBody>
      </p:sp>
      <p:pic>
        <p:nvPicPr>
          <p:cNvPr id="5" name="Picture 5" descr="AvatarLogoCircle.png"/>
          <p:cNvPicPr>
            <a:picLocks noChangeAspect="1"/>
          </p:cNvPicPr>
          <p:nvPr/>
        </p:nvPicPr>
        <p:blipFill rotWithShape="1">
          <a:blip r:embed="rId3"/>
          <a:srcRect l="-3611" t="3637" r="11569" b="27539"/>
          <a:stretch/>
        </p:blipFill>
        <p:spPr>
          <a:xfrm>
            <a:off x="9305925" y="3896264"/>
            <a:ext cx="2978367" cy="2960461"/>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629997279"/>
              </p:ext>
            </p:extLst>
          </p:nvPr>
        </p:nvSpPr>
        <p:spPr>
          <a:xfrm>
            <a:off x="1202341" y="-307397"/>
            <a:ext cx="9404723" cy="1400530"/>
          </a:xfrm>
        </p:spPr>
        <p:txBody>
          <a:bodyPr/>
          <a:lstStyle/>
          <a:p>
            <a:pPr algn="ctr"/>
            <a:r>
              <a:rPr lang="en-US" dirty="0">
                <a:latin typeface="Century Gothic" charset="0"/>
                <a:ea typeface="Century Gothic" charset="0"/>
                <a:cs typeface="Century Gothic" charset="0"/>
              </a:rPr>
              <a:t>Dream</a:t>
            </a:r>
            <a:r>
              <a:rPr lang="en-US" dirty="0"/>
              <a:t> </a:t>
            </a:r>
            <a:r>
              <a:rPr lang="en-US" dirty="0">
                <a:latin typeface="Century Gothic" charset="0"/>
                <a:ea typeface="Century Gothic" charset="0"/>
                <a:cs typeface="Century Gothic" charset="0"/>
              </a:rPr>
              <a:t>Team</a:t>
            </a:r>
          </a:p>
        </p:txBody>
      </p:sp>
      <p:pic>
        <p:nvPicPr>
          <p:cNvPr id="16" name="Picture 16" descr="Screen Shot 2017-04-29 at 5.17.26 PM.png"/>
          <p:cNvPicPr>
            <a:picLocks noGrp="1" noChangeAspect="1"/>
          </p:cNvPicPr>
          <p:nvPr>
            <p:ph idx="1"/>
          </p:nvPr>
        </p:nvPicPr>
        <p:blipFill>
          <a:blip r:embed="rId3"/>
          <a:stretch>
            <a:fillRect/>
          </a:stretch>
        </p:blipFill>
        <p:spPr>
          <a:xfrm>
            <a:off x="248461" y="3847125"/>
            <a:ext cx="2730038" cy="2669949"/>
          </a:xfrm>
          <a:prstGeom prst="rect">
            <a:avLst/>
          </a:prstGeom>
        </p:spPr>
      </p:pic>
      <p:pic>
        <p:nvPicPr>
          <p:cNvPr id="18" name="Picture 18" descr="Screen Shot 2017-04-29 at 5.15.45 PM.png"/>
          <p:cNvPicPr>
            <a:picLocks noChangeAspect="1"/>
          </p:cNvPicPr>
          <p:nvPr/>
        </p:nvPicPr>
        <p:blipFill>
          <a:blip r:embed="rId4"/>
          <a:stretch>
            <a:fillRect/>
          </a:stretch>
        </p:blipFill>
        <p:spPr>
          <a:xfrm>
            <a:off x="9059554" y="625278"/>
            <a:ext cx="2743200" cy="2975957"/>
          </a:xfrm>
          <a:prstGeom prst="rect">
            <a:avLst/>
          </a:prstGeom>
        </p:spPr>
      </p:pic>
      <p:pic>
        <p:nvPicPr>
          <p:cNvPr id="22" name="Picture 22" descr="Screen Shot 2017-04-29 at 5.21.13 PM.png"/>
          <p:cNvPicPr>
            <a:picLocks noChangeAspect="1"/>
          </p:cNvPicPr>
          <p:nvPr/>
        </p:nvPicPr>
        <p:blipFill>
          <a:blip r:embed="rId5"/>
          <a:stretch>
            <a:fillRect/>
          </a:stretch>
        </p:blipFill>
        <p:spPr>
          <a:xfrm>
            <a:off x="8964292" y="3658362"/>
            <a:ext cx="2783707" cy="2875567"/>
          </a:xfrm>
          <a:prstGeom prst="rect">
            <a:avLst/>
          </a:prstGeom>
        </p:spPr>
      </p:pic>
      <p:pic>
        <p:nvPicPr>
          <p:cNvPr id="26" name="Picture 26" descr="2017-04-29.png"/>
          <p:cNvPicPr>
            <a:picLocks noChangeAspect="1"/>
          </p:cNvPicPr>
          <p:nvPr/>
        </p:nvPicPr>
        <p:blipFill>
          <a:blip r:embed="rId6"/>
          <a:stretch>
            <a:fillRect/>
          </a:stretch>
        </p:blipFill>
        <p:spPr>
          <a:xfrm>
            <a:off x="4373605" y="3658362"/>
            <a:ext cx="3062194" cy="2753630"/>
          </a:xfrm>
          <a:prstGeom prst="rect">
            <a:avLst/>
          </a:prstGeom>
        </p:spPr>
      </p:pic>
      <p:pic>
        <p:nvPicPr>
          <p:cNvPr id="28" name="Picture 28" descr="new.png"/>
          <p:cNvPicPr>
            <a:picLocks noChangeAspect="1"/>
          </p:cNvPicPr>
          <p:nvPr/>
        </p:nvPicPr>
        <p:blipFill>
          <a:blip r:embed="rId7"/>
          <a:stretch>
            <a:fillRect/>
          </a:stretch>
        </p:blipFill>
        <p:spPr>
          <a:xfrm>
            <a:off x="4669014" y="753294"/>
            <a:ext cx="2437933" cy="2744788"/>
          </a:xfrm>
          <a:prstGeom prst="rect">
            <a:avLst/>
          </a:prstGeom>
        </p:spPr>
      </p:pic>
      <p:pic>
        <p:nvPicPr>
          <p:cNvPr id="20" name="Picture 20" descr="Screen Shot 2017-04-29 at 5.19.58 PM.png"/>
          <p:cNvPicPr>
            <a:picLocks noChangeAspect="1"/>
          </p:cNvPicPr>
          <p:nvPr/>
        </p:nvPicPr>
        <p:blipFill>
          <a:blip r:embed="rId8"/>
          <a:stretch>
            <a:fillRect/>
          </a:stretch>
        </p:blipFill>
        <p:spPr>
          <a:xfrm>
            <a:off x="135546" y="642565"/>
            <a:ext cx="2955868" cy="3025027"/>
          </a:xfrm>
          <a:prstGeom prst="rect">
            <a:avLst/>
          </a:prstGeom>
        </p:spPr>
      </p:pic>
      <p:sp>
        <p:nvSpPr>
          <p:cNvPr id="30" name="TextBox 29"/>
          <p:cNvSpPr txBox="1"/>
          <p:nvPr>
            <p:extLst>
              <p:ext uri="{D42A27DB-BD31-4B8C-83A1-F6EECF244321}">
                <p14:modId xmlns:p14="http://schemas.microsoft.com/office/powerpoint/2010/main" val="978500411"/>
              </p:ext>
            </p:extLst>
          </p:nvPr>
        </p:nvSpPr>
        <p:spPr>
          <a:xfrm>
            <a:off x="9059554" y="313296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Century Gothic"/>
              </a:rPr>
              <a:t>Abdoul Barry</a:t>
            </a:r>
          </a:p>
          <a:p>
            <a:pPr algn="ctr"/>
            <a:r>
              <a:rPr lang="en-US" dirty="0">
                <a:solidFill>
                  <a:srgbClr val="FFFFFF"/>
                </a:solidFill>
                <a:latin typeface="Century Gothic"/>
              </a:rPr>
              <a:t>IT Risk Analyst</a:t>
            </a:r>
          </a:p>
        </p:txBody>
      </p:sp>
      <p:sp>
        <p:nvSpPr>
          <p:cNvPr id="31" name="TextBox 30"/>
          <p:cNvSpPr txBox="1"/>
          <p:nvPr>
            <p:extLst>
              <p:ext uri="{D42A27DB-BD31-4B8C-83A1-F6EECF244321}">
                <p14:modId xmlns:p14="http://schemas.microsoft.com/office/powerpoint/2010/main" val="3116649580"/>
              </p:ext>
            </p:extLst>
          </p:nvPr>
        </p:nvSpPr>
        <p:spPr>
          <a:xfrm>
            <a:off x="241880" y="320079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Century Gothic"/>
              </a:rPr>
              <a:t>Kristy Li</a:t>
            </a:r>
          </a:p>
          <a:p>
            <a:pPr algn="ctr"/>
            <a:r>
              <a:rPr lang="en-US" dirty="0">
                <a:solidFill>
                  <a:srgbClr val="FFFFFF"/>
                </a:solidFill>
                <a:latin typeface="Century Gothic"/>
              </a:rPr>
              <a:t>Cyber Threat Analyst</a:t>
            </a:r>
          </a:p>
        </p:txBody>
      </p:sp>
      <p:sp>
        <p:nvSpPr>
          <p:cNvPr id="32" name="TextBox 31"/>
          <p:cNvSpPr txBox="1"/>
          <p:nvPr>
            <p:extLst>
              <p:ext uri="{D42A27DB-BD31-4B8C-83A1-F6EECF244321}">
                <p14:modId xmlns:p14="http://schemas.microsoft.com/office/powerpoint/2010/main" val="2326030037"/>
              </p:ext>
            </p:extLst>
          </p:nvPr>
        </p:nvSpPr>
        <p:spPr>
          <a:xfrm>
            <a:off x="4516380" y="3193542"/>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Century Gothic"/>
              </a:rPr>
              <a:t>Melissa Chan </a:t>
            </a:r>
          </a:p>
          <a:p>
            <a:pPr algn="ctr"/>
            <a:r>
              <a:rPr lang="en-US" dirty="0">
                <a:solidFill>
                  <a:srgbClr val="FFFFFF"/>
                </a:solidFill>
                <a:latin typeface="Century Gothic"/>
              </a:rPr>
              <a:t>Behavior Analyst</a:t>
            </a:r>
          </a:p>
        </p:txBody>
      </p:sp>
      <p:sp>
        <p:nvSpPr>
          <p:cNvPr id="33" name="TextBox 32"/>
          <p:cNvSpPr txBox="1"/>
          <p:nvPr>
            <p:extLst>
              <p:ext uri="{D42A27DB-BD31-4B8C-83A1-F6EECF244321}">
                <p14:modId xmlns:p14="http://schemas.microsoft.com/office/powerpoint/2010/main" val="1896792007"/>
              </p:ext>
            </p:extLst>
          </p:nvPr>
        </p:nvSpPr>
        <p:spPr>
          <a:xfrm>
            <a:off x="9059554" y="6144388"/>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Century Gothic"/>
              </a:rPr>
              <a:t>Mutasem Sayeedi</a:t>
            </a:r>
          </a:p>
          <a:p>
            <a:pPr algn="ctr"/>
            <a:r>
              <a:rPr lang="en-US" dirty="0">
                <a:solidFill>
                  <a:srgbClr val="FFFFFF"/>
                </a:solidFill>
                <a:latin typeface="Century Gothic"/>
              </a:rPr>
              <a:t>Compliance Analyst</a:t>
            </a:r>
          </a:p>
        </p:txBody>
      </p:sp>
      <p:sp>
        <p:nvSpPr>
          <p:cNvPr id="34" name="TextBox 33"/>
          <p:cNvSpPr txBox="1"/>
          <p:nvPr>
            <p:extLst>
              <p:ext uri="{D42A27DB-BD31-4B8C-83A1-F6EECF244321}">
                <p14:modId xmlns:p14="http://schemas.microsoft.com/office/powerpoint/2010/main" val="3173384993"/>
              </p:ext>
            </p:extLst>
          </p:nvPr>
        </p:nvSpPr>
        <p:spPr>
          <a:xfrm>
            <a:off x="315136" y="624814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smtClean="0">
                <a:solidFill>
                  <a:srgbClr val="FFFFFF"/>
                </a:solidFill>
                <a:latin typeface="Century Gothic"/>
              </a:rPr>
              <a:t>Harrison Fernandez Cyber </a:t>
            </a:r>
            <a:r>
              <a:rPr lang="en-US" dirty="0">
                <a:solidFill>
                  <a:srgbClr val="FFFFFF"/>
                </a:solidFill>
                <a:latin typeface="Century Gothic"/>
              </a:rPr>
              <a:t>Threat Analyst</a:t>
            </a:r>
          </a:p>
        </p:txBody>
      </p:sp>
      <p:sp>
        <p:nvSpPr>
          <p:cNvPr id="35" name="TextBox 34"/>
          <p:cNvSpPr txBox="1"/>
          <p:nvPr>
            <p:extLst>
              <p:ext uri="{D42A27DB-BD31-4B8C-83A1-F6EECF244321}">
                <p14:modId xmlns:p14="http://schemas.microsoft.com/office/powerpoint/2010/main" val="2323586781"/>
              </p:ext>
            </p:extLst>
          </p:nvPr>
        </p:nvSpPr>
        <p:spPr>
          <a:xfrm>
            <a:off x="4533102" y="624814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smtClean="0">
                <a:solidFill>
                  <a:srgbClr val="FFFFFF"/>
                </a:solidFill>
                <a:latin typeface="Century Gothic"/>
              </a:rPr>
              <a:t>Randy Rosario Behavioral </a:t>
            </a:r>
            <a:r>
              <a:rPr lang="en-US" dirty="0">
                <a:solidFill>
                  <a:srgbClr val="FFFFFF"/>
                </a:solidFill>
                <a:latin typeface="Century Gothic"/>
              </a:rPr>
              <a:t>Analyst</a:t>
            </a:r>
          </a:p>
        </p:txBody>
      </p:sp>
    </p:spTree>
    <p:extLst>
      <p:ext uri="{BB962C8B-B14F-4D97-AF65-F5344CB8AC3E}">
        <p14:creationId xmlns:p14="http://schemas.microsoft.com/office/powerpoint/2010/main" val="526769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852425383"/>
              </p:ext>
            </p:extLst>
          </p:nvPr>
        </p:nvSpPr>
        <p:spPr>
          <a:xfrm>
            <a:off x="1271619" y="-114641"/>
            <a:ext cx="9906000" cy="833750"/>
          </a:xfrm>
        </p:spPr>
        <p:txBody>
          <a:bodyPr/>
          <a:lstStyle/>
          <a:p>
            <a:pPr algn="ctr"/>
            <a:r>
              <a:rPr lang="en-US" dirty="0" smtClean="0">
                <a:latin typeface="Century Gothic" charset="0"/>
                <a:ea typeface="Century Gothic" charset="0"/>
                <a:cs typeface="Century Gothic" charset="0"/>
              </a:rPr>
              <a:t>Just a normal Day at </a:t>
            </a:r>
            <a:r>
              <a:rPr lang="en-US" dirty="0" err="1" smtClean="0">
                <a:latin typeface="Century Gothic" charset="0"/>
                <a:ea typeface="Century Gothic" charset="0"/>
                <a:cs typeface="Century Gothic" charset="0"/>
              </a:rPr>
              <a:t>Gnb</a:t>
            </a:r>
            <a:r>
              <a:rPr lang="en-US" dirty="0" smtClean="0">
                <a:latin typeface="Century Gothic" charset="0"/>
                <a:ea typeface="Century Gothic" charset="0"/>
                <a:cs typeface="Century Gothic" charset="0"/>
              </a:rPr>
              <a:t>..</a:t>
            </a:r>
            <a:endParaRPr lang="en-US" dirty="0">
              <a:latin typeface="Century Gothic" charset="0"/>
              <a:ea typeface="Century Gothic" charset="0"/>
              <a:cs typeface="Century Gothic" charset="0"/>
            </a:endParaRPr>
          </a:p>
        </p:txBody>
      </p:sp>
      <p:pic>
        <p:nvPicPr>
          <p:cNvPr id="5" name="Final Video _CLIPCHAMP_kee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71619" y="719109"/>
            <a:ext cx="10142537" cy="5705332"/>
          </a:xfrm>
        </p:spPr>
      </p:pic>
    </p:spTree>
    <p:extLst>
      <p:ext uri="{BB962C8B-B14F-4D97-AF65-F5344CB8AC3E}">
        <p14:creationId xmlns:p14="http://schemas.microsoft.com/office/powerpoint/2010/main" val="33629973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61981526"/>
              </p:ext>
            </p:extLst>
          </p:nvPr>
        </p:nvSpPr>
        <p:spPr>
          <a:xfrm>
            <a:off x="171360" y="276225"/>
            <a:ext cx="11152188" cy="664112"/>
          </a:xfrm>
        </p:spPr>
        <p:txBody>
          <a:bodyPr>
            <a:normAutofit fontScale="90000"/>
          </a:bodyPr>
          <a:lstStyle/>
          <a:p>
            <a:r>
              <a:rPr lang="en-US" dirty="0">
                <a:solidFill>
                  <a:srgbClr val="FFFFFF"/>
                </a:solidFill>
                <a:latin typeface="Century Gothic"/>
              </a:rPr>
              <a:t>So, what did we just see?</a:t>
            </a:r>
            <a:r>
              <a:rPr dirty="0">
                <a:solidFill>
                  <a:schemeClr val="tx1"/>
                </a:solidFill>
              </a:rPr>
              <a:t/>
            </a:r>
            <a:br>
              <a:rPr dirty="0">
                <a:solidFill>
                  <a:schemeClr val="tx1"/>
                </a:solidFill>
              </a:rPr>
            </a:br>
            <a:endParaRPr lang="en-US" dirty="0">
              <a:solidFill>
                <a:schemeClr val="tx1"/>
              </a:solidFill>
            </a:endParaRPr>
          </a:p>
        </p:txBody>
      </p:sp>
      <p:pic>
        <p:nvPicPr>
          <p:cNvPr id="4" name="Picture 4" descr="spy101.png"/>
          <p:cNvPicPr>
            <a:picLocks noChangeAspect="1"/>
          </p:cNvPicPr>
          <p:nvPr/>
        </p:nvPicPr>
        <p:blipFill>
          <a:blip r:embed="rId3"/>
          <a:stretch>
            <a:fillRect/>
          </a:stretch>
        </p:blipFill>
        <p:spPr>
          <a:xfrm>
            <a:off x="0" y="1571625"/>
            <a:ext cx="2843202" cy="2844347"/>
          </a:xfrm>
          <a:prstGeom prst="rect">
            <a:avLst/>
          </a:prstGeom>
        </p:spPr>
      </p:pic>
      <p:sp>
        <p:nvSpPr>
          <p:cNvPr id="6" name="TextBox 5"/>
          <p:cNvSpPr txBox="1"/>
          <p:nvPr>
            <p:extLst>
              <p:ext uri="{D42A27DB-BD31-4B8C-83A1-F6EECF244321}">
                <p14:modId xmlns:p14="http://schemas.microsoft.com/office/powerpoint/2010/main" val="3927906743"/>
              </p:ext>
            </p:extLst>
          </p:nvPr>
        </p:nvSpPr>
        <p:spPr>
          <a:xfrm>
            <a:off x="50321" y="42386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FFFF"/>
                </a:solidFill>
                <a:latin typeface="Century Gothic"/>
              </a:rPr>
              <a:t>Espionage</a:t>
            </a:r>
          </a:p>
        </p:txBody>
      </p:sp>
      <p:pic>
        <p:nvPicPr>
          <p:cNvPr id="9" name="Picture 9" descr="Anger-inside-out.png"/>
          <p:cNvPicPr>
            <a:picLocks noChangeAspect="1"/>
          </p:cNvPicPr>
          <p:nvPr/>
        </p:nvPicPr>
        <p:blipFill>
          <a:blip r:embed="rId4"/>
          <a:stretch>
            <a:fillRect/>
          </a:stretch>
        </p:blipFill>
        <p:spPr>
          <a:xfrm>
            <a:off x="5647248" y="3489746"/>
            <a:ext cx="2622652" cy="2478088"/>
          </a:xfrm>
          <a:prstGeom prst="rect">
            <a:avLst/>
          </a:prstGeom>
        </p:spPr>
      </p:pic>
      <p:cxnSp>
        <p:nvCxnSpPr>
          <p:cNvPr id="13" name="Straight Arrow Connector 12"/>
          <p:cNvCxnSpPr/>
          <p:nvPr/>
        </p:nvCxnSpPr>
        <p:spPr>
          <a:xfrm>
            <a:off x="2872902" y="3698259"/>
            <a:ext cx="2863245" cy="6725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843449" y="2591148"/>
            <a:ext cx="2836546" cy="62122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extLst>
              <p:ext uri="{D42A27DB-BD31-4B8C-83A1-F6EECF244321}">
                <p14:modId xmlns:p14="http://schemas.microsoft.com/office/powerpoint/2010/main" val="563361909"/>
              </p:ext>
            </p:extLst>
          </p:nvPr>
        </p:nvSpPr>
        <p:spPr>
          <a:xfrm>
            <a:off x="5647248" y="30575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Greed</a:t>
            </a:r>
          </a:p>
        </p:txBody>
      </p:sp>
      <p:sp>
        <p:nvSpPr>
          <p:cNvPr id="16" name="TextBox 15"/>
          <p:cNvSpPr txBox="1"/>
          <p:nvPr>
            <p:extLst>
              <p:ext uri="{D42A27DB-BD31-4B8C-83A1-F6EECF244321}">
                <p14:modId xmlns:p14="http://schemas.microsoft.com/office/powerpoint/2010/main" val="2928135193"/>
              </p:ext>
            </p:extLst>
          </p:nvPr>
        </p:nvSpPr>
        <p:spPr>
          <a:xfrm>
            <a:off x="5750520" y="58769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Disgruntlement</a:t>
            </a:r>
          </a:p>
        </p:txBody>
      </p:sp>
      <p:pic>
        <p:nvPicPr>
          <p:cNvPr id="26" name="Picture 26" descr="85776ae6696a17ba824a671967990234.png"/>
          <p:cNvPicPr>
            <a:picLocks noChangeAspect="1"/>
          </p:cNvPicPr>
          <p:nvPr/>
        </p:nvPicPr>
        <p:blipFill>
          <a:blip r:embed="rId5"/>
          <a:stretch>
            <a:fillRect/>
          </a:stretch>
        </p:blipFill>
        <p:spPr>
          <a:xfrm>
            <a:off x="5562600" y="153299"/>
            <a:ext cx="2743200" cy="3097763"/>
          </a:xfrm>
          <a:prstGeom prst="rect">
            <a:avLst/>
          </a:prstGeom>
        </p:spPr>
      </p:pic>
    </p:spTree>
    <p:extLst>
      <p:ext uri="{BB962C8B-B14F-4D97-AF65-F5344CB8AC3E}">
        <p14:creationId xmlns:p14="http://schemas.microsoft.com/office/powerpoint/2010/main" val="24867284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501775041"/>
              </p:ext>
            </p:extLst>
          </p:nvPr>
        </p:nvSpPr>
        <p:spPr>
          <a:xfrm>
            <a:off x="965440" y="-269755"/>
            <a:ext cx="9906000" cy="1245879"/>
          </a:xfrm>
        </p:spPr>
        <p:txBody>
          <a:bodyPr/>
          <a:lstStyle/>
          <a:p>
            <a:pPr algn="ctr"/>
            <a:r>
              <a:rPr lang="en-US" dirty="0">
                <a:latin typeface="Century Gothic" charset="0"/>
                <a:ea typeface="Century Gothic" charset="0"/>
                <a:cs typeface="Century Gothic" charset="0"/>
              </a:rPr>
              <a:t>Inherent Risk</a:t>
            </a:r>
          </a:p>
        </p:txBody>
      </p:sp>
      <p:sp>
        <p:nvSpPr>
          <p:cNvPr id="3" name="Content Placeholder 2"/>
          <p:cNvSpPr>
            <a:spLocks noGrp="1"/>
          </p:cNvSpPr>
          <p:nvPr>
            <p:ph idx="1"/>
            <p:extLst>
              <p:ext uri="{D42A27DB-BD31-4B8C-83A1-F6EECF244321}">
                <p14:modId xmlns:p14="http://schemas.microsoft.com/office/powerpoint/2010/main" val="238717122"/>
              </p:ext>
            </p:extLst>
          </p:nvPr>
        </p:nvSpPr>
        <p:spPr>
          <a:xfrm>
            <a:off x="1529556" y="1996681"/>
            <a:ext cx="9905998" cy="3903042"/>
          </a:xfrm>
        </p:spPr>
        <p:txBody>
          <a:bodyPr vert="horz" lIns="91440" tIns="45720" rIns="91440" bIns="45720" rtlCol="0" anchor="t">
            <a:normAutofit/>
          </a:bodyPr>
          <a:lstStyle/>
          <a:p>
            <a:r>
              <a:rPr lang="en-US" sz="2800" dirty="0" smtClean="0">
                <a:solidFill>
                  <a:srgbClr val="FFFFFF"/>
                </a:solidFill>
                <a:latin typeface="Century Gothic" charset="0"/>
                <a:ea typeface="Century Gothic" charset="0"/>
                <a:cs typeface="Century Gothic" charset="0"/>
              </a:rPr>
              <a:t>Fire Employees?</a:t>
            </a:r>
          </a:p>
          <a:p>
            <a:r>
              <a:rPr lang="en-US" sz="2800" dirty="0" smtClean="0">
                <a:solidFill>
                  <a:srgbClr val="FFFFFF"/>
                </a:solidFill>
                <a:latin typeface="Century Gothic" charset="0"/>
                <a:ea typeface="Century Gothic" charset="0"/>
                <a:cs typeface="Century Gothic" charset="0"/>
              </a:rPr>
              <a:t>Improve Preventative Measures</a:t>
            </a:r>
          </a:p>
          <a:p>
            <a:r>
              <a:rPr lang="en-US" sz="2800" dirty="0" smtClean="0">
                <a:solidFill>
                  <a:srgbClr val="FFFFFF"/>
                </a:solidFill>
                <a:latin typeface="Century Gothic" charset="0"/>
                <a:ea typeface="Century Gothic" charset="0"/>
                <a:cs typeface="Century Gothic" charset="0"/>
              </a:rPr>
              <a:t>Block Websites</a:t>
            </a:r>
          </a:p>
          <a:p>
            <a:r>
              <a:rPr lang="en-US" sz="2800" dirty="0" smtClean="0">
                <a:solidFill>
                  <a:srgbClr val="FFFFFF"/>
                </a:solidFill>
                <a:latin typeface="Century Gothic" charset="0"/>
                <a:ea typeface="Century Gothic" charset="0"/>
                <a:cs typeface="Century Gothic" charset="0"/>
              </a:rPr>
              <a:t>Role Based Access Control</a:t>
            </a:r>
          </a:p>
          <a:p>
            <a:endParaRPr lang="en-US" dirty="0">
              <a:solidFill>
                <a:schemeClr val="tx1"/>
              </a:solidFill>
              <a:latin typeface="Calibri" charset="0"/>
              <a:ea typeface="Calibri" charset="0"/>
              <a:cs typeface="Calibri" charset="0"/>
            </a:endParaRPr>
          </a:p>
          <a:p>
            <a:endParaRPr dirty="0" smtClean="0">
              <a:solidFill>
                <a:schemeClr val="tx1"/>
              </a:solidFill>
              <a:latin typeface="Calibri" charset="0"/>
              <a:ea typeface="Calibri" charset="0"/>
              <a:cs typeface="Calibri" charset="0"/>
            </a:endParaRPr>
          </a:p>
          <a:p>
            <a:pPr marL="0" indent="0">
              <a:buNone/>
            </a:pPr>
            <a:endParaRPr lang="en-US" dirty="0"/>
          </a:p>
        </p:txBody>
      </p:sp>
      <p:pic>
        <p:nvPicPr>
          <p:cNvPr id="5" name="Picture 5" descr="Bar.png"/>
          <p:cNvPicPr>
            <a:picLocks noChangeAspect="1"/>
          </p:cNvPicPr>
          <p:nvPr/>
        </p:nvPicPr>
        <p:blipFill>
          <a:blip r:embed="rId3"/>
          <a:stretch>
            <a:fillRect/>
          </a:stretch>
        </p:blipFill>
        <p:spPr>
          <a:xfrm>
            <a:off x="332836" y="266700"/>
            <a:ext cx="638355" cy="6379227"/>
          </a:xfrm>
          <a:prstGeom prst="rect">
            <a:avLst/>
          </a:prstGeom>
        </p:spPr>
      </p:pic>
      <p:sp>
        <p:nvSpPr>
          <p:cNvPr id="7" name="Arrow: Left 6"/>
          <p:cNvSpPr/>
          <p:nvPr/>
        </p:nvSpPr>
        <p:spPr>
          <a:xfrm>
            <a:off x="866775" y="900202"/>
            <a:ext cx="1325563" cy="563563"/>
          </a:xfrm>
          <a:prstGeom prst="leftArrow">
            <a:avLst/>
          </a:prstGeom>
          <a:solidFill>
            <a:srgbClr val="0070C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044" y="900202"/>
            <a:ext cx="4064000" cy="3048000"/>
          </a:xfrm>
          <a:prstGeom prst="rect">
            <a:avLst/>
          </a:prstGeom>
        </p:spPr>
      </p:pic>
    </p:spTree>
    <p:extLst>
      <p:ext uri="{BB962C8B-B14F-4D97-AF65-F5344CB8AC3E}">
        <p14:creationId xmlns:p14="http://schemas.microsoft.com/office/powerpoint/2010/main" val="22345849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457205626"/>
              </p:ext>
            </p:extLst>
          </p:nvPr>
        </p:nvSpPr>
        <p:spPr>
          <a:xfrm>
            <a:off x="1163667" y="-133350"/>
            <a:ext cx="9906000" cy="1025418"/>
          </a:xfrm>
        </p:spPr>
        <p:txBody>
          <a:bodyPr/>
          <a:lstStyle/>
          <a:p>
            <a:pPr algn="ctr"/>
            <a:r>
              <a:rPr lang="en-US" dirty="0" smtClean="0">
                <a:latin typeface="Century Gothic" charset="0"/>
                <a:ea typeface="Century Gothic" charset="0"/>
                <a:cs typeface="Century Gothic" charset="0"/>
              </a:rPr>
              <a:t>How is the program utilized?</a:t>
            </a:r>
            <a:endParaRPr lang="en-US" dirty="0">
              <a:latin typeface="Century Gothic" charset="0"/>
              <a:ea typeface="Century Gothic" charset="0"/>
              <a:cs typeface="Century Gothic" charset="0"/>
            </a:endParaRPr>
          </a:p>
        </p:txBody>
      </p:sp>
      <p:pic>
        <p:nvPicPr>
          <p:cNvPr id="3" name="Picture 4" descr="Identify.png"/>
          <p:cNvPicPr>
            <a:picLocks noChangeAspect="1"/>
          </p:cNvPicPr>
          <p:nvPr/>
        </p:nvPicPr>
        <p:blipFill>
          <a:blip r:embed="rId3"/>
          <a:stretch>
            <a:fillRect/>
          </a:stretch>
        </p:blipFill>
        <p:spPr>
          <a:xfrm>
            <a:off x="32468" y="1650069"/>
            <a:ext cx="2045599" cy="3155637"/>
          </a:xfrm>
          <a:prstGeom prst="rect">
            <a:avLst/>
          </a:prstGeom>
        </p:spPr>
      </p:pic>
      <p:pic>
        <p:nvPicPr>
          <p:cNvPr id="6" name="Picture 6" descr="Protect.png"/>
          <p:cNvPicPr>
            <a:picLocks noChangeAspect="1"/>
          </p:cNvPicPr>
          <p:nvPr/>
        </p:nvPicPr>
        <p:blipFill>
          <a:blip r:embed="rId4"/>
          <a:stretch>
            <a:fillRect/>
          </a:stretch>
        </p:blipFill>
        <p:spPr>
          <a:xfrm>
            <a:off x="2528979" y="1656968"/>
            <a:ext cx="2155893" cy="3148738"/>
          </a:xfrm>
          <a:prstGeom prst="rect">
            <a:avLst/>
          </a:prstGeom>
        </p:spPr>
      </p:pic>
      <p:pic>
        <p:nvPicPr>
          <p:cNvPr id="8" name="Picture 8" descr="Detect.png"/>
          <p:cNvPicPr>
            <a:picLocks noChangeAspect="1"/>
          </p:cNvPicPr>
          <p:nvPr/>
        </p:nvPicPr>
        <p:blipFill>
          <a:blip r:embed="rId5"/>
          <a:stretch>
            <a:fillRect/>
          </a:stretch>
        </p:blipFill>
        <p:spPr>
          <a:xfrm>
            <a:off x="5216678" y="1670669"/>
            <a:ext cx="1934295" cy="3155637"/>
          </a:xfrm>
          <a:prstGeom prst="rect">
            <a:avLst/>
          </a:prstGeom>
        </p:spPr>
      </p:pic>
      <p:pic>
        <p:nvPicPr>
          <p:cNvPr id="10" name="Picture 11" descr="Respond.png"/>
          <p:cNvPicPr>
            <a:picLocks noChangeAspect="1"/>
          </p:cNvPicPr>
          <p:nvPr/>
        </p:nvPicPr>
        <p:blipFill>
          <a:blip r:embed="rId6"/>
          <a:stretch>
            <a:fillRect/>
          </a:stretch>
        </p:blipFill>
        <p:spPr>
          <a:xfrm>
            <a:off x="7662678" y="1650069"/>
            <a:ext cx="1987782" cy="3148738"/>
          </a:xfrm>
          <a:prstGeom prst="rect">
            <a:avLst/>
          </a:prstGeom>
        </p:spPr>
      </p:pic>
      <p:pic>
        <p:nvPicPr>
          <p:cNvPr id="13" name="Picture 13" descr="Recover.png"/>
          <p:cNvPicPr>
            <a:picLocks noChangeAspect="1"/>
          </p:cNvPicPr>
          <p:nvPr/>
        </p:nvPicPr>
        <p:blipFill>
          <a:blip r:embed="rId7"/>
          <a:stretch>
            <a:fillRect/>
          </a:stretch>
        </p:blipFill>
        <p:spPr>
          <a:xfrm>
            <a:off x="10205751" y="1674118"/>
            <a:ext cx="1944196" cy="3148738"/>
          </a:xfrm>
          <a:prstGeom prst="rect">
            <a:avLst/>
          </a:prstGeom>
        </p:spPr>
      </p:pic>
      <p:sp>
        <p:nvSpPr>
          <p:cNvPr id="19" name="Right Arrow 18"/>
          <p:cNvSpPr/>
          <p:nvPr/>
        </p:nvSpPr>
        <p:spPr>
          <a:xfrm>
            <a:off x="2069834" y="3224438"/>
            <a:ext cx="431133" cy="240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ight Arrow 20"/>
          <p:cNvSpPr/>
          <p:nvPr/>
        </p:nvSpPr>
        <p:spPr>
          <a:xfrm>
            <a:off x="7150973" y="3248487"/>
            <a:ext cx="448687" cy="2647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ight Arrow 21"/>
          <p:cNvSpPr/>
          <p:nvPr/>
        </p:nvSpPr>
        <p:spPr>
          <a:xfrm>
            <a:off x="9650460" y="3224436"/>
            <a:ext cx="511705" cy="240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a:off x="4685790" y="3224437"/>
            <a:ext cx="511705" cy="240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835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862390759"/>
              </p:ext>
            </p:extLst>
          </p:nvPr>
        </p:nvSpPr>
        <p:spPr>
          <a:xfrm>
            <a:off x="900781" y="0"/>
            <a:ext cx="9905998" cy="1293395"/>
          </a:xfrm>
        </p:spPr>
        <p:txBody>
          <a:bodyPr/>
          <a:lstStyle/>
          <a:p>
            <a:pPr algn="ctr"/>
            <a:r>
              <a:rPr lang="en-US" dirty="0">
                <a:solidFill>
                  <a:srgbClr val="FFFFFF"/>
                </a:solidFill>
                <a:latin typeface="Century Gothic" charset="0"/>
                <a:ea typeface="Century Gothic" charset="0"/>
                <a:cs typeface="Century Gothic" charset="0"/>
              </a:rPr>
              <a:t>Best practices</a:t>
            </a:r>
          </a:p>
        </p:txBody>
      </p:sp>
      <p:pic>
        <p:nvPicPr>
          <p:cNvPr id="4" name="Picture 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0781" y="1403504"/>
            <a:ext cx="1987124" cy="1987124"/>
          </a:xfrm>
          <a:prstGeom prst="rect">
            <a:avLst/>
          </a:prstGeom>
        </p:spPr>
      </p:pic>
      <p:pic>
        <p:nvPicPr>
          <p:cNvPr id="6" name="Picture 5"/>
          <p:cNvPicPr>
            <a:picLocks noChangeAspect="1"/>
          </p:cNvPicPr>
          <p:nvPr/>
        </p:nvPicPr>
        <p:blipFill>
          <a:blip r:embed="rId4">
            <a:biLevel thresh="75000"/>
            <a:extLst>
              <a:ext uri="{BEBA8EAE-BF5A-486C-A8C5-ECC9F3942E4B}">
                <a14:imgProps xmlns:a14="http://schemas.microsoft.com/office/drawing/2010/main">
                  <a14:imgLayer r:embed="rId5"/>
                </a14:imgProps>
              </a:ext>
              <a:ext uri="{28A0092B-C50C-407E-A947-70E740481C1C}">
                <a14:useLocalDpi xmlns:a14="http://schemas.microsoft.com/office/drawing/2010/main" val="0"/>
              </a:ext>
            </a:extLst>
          </a:blip>
          <a:stretch>
            <a:fillRect/>
          </a:stretch>
        </p:blipFill>
        <p:spPr>
          <a:xfrm>
            <a:off x="4160232" y="1403504"/>
            <a:ext cx="3387095" cy="2168682"/>
          </a:xfrm>
          <a:prstGeom prst="rect">
            <a:avLst/>
          </a:prstGeom>
          <a:noFill/>
          <a:effectLst>
            <a:outerShdw blurRad="50800" dist="50800" dir="5400000" sx="1000" sy="1000" algn="ctr" rotWithShape="0">
              <a:srgbClr val="000000"/>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505" y="4192890"/>
            <a:ext cx="2521115" cy="25082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0540" y="4192891"/>
            <a:ext cx="4323239" cy="256800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9654" y="1706241"/>
            <a:ext cx="2765071" cy="2073803"/>
          </a:xfrm>
          <a:prstGeom prst="rect">
            <a:avLst/>
          </a:prstGeom>
        </p:spPr>
      </p:pic>
    </p:spTree>
    <p:extLst>
      <p:ext uri="{BB962C8B-B14F-4D97-AF65-F5344CB8AC3E}">
        <p14:creationId xmlns:p14="http://schemas.microsoft.com/office/powerpoint/2010/main" val="34587341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2422189914"/>
              </p:ext>
            </p:extLst>
          </p:nvPr>
        </p:nvSpPr>
        <p:spPr>
          <a:xfrm>
            <a:off x="771525" y="-260667"/>
            <a:ext cx="9905998" cy="1341020"/>
          </a:xfrm>
        </p:spPr>
        <p:txBody>
          <a:bodyPr/>
          <a:lstStyle/>
          <a:p>
            <a:pPr algn="ctr"/>
            <a:r>
              <a:rPr lang="en-US" dirty="0" smtClean="0">
                <a:latin typeface="Century Gothic" charset="0"/>
                <a:ea typeface="Century Gothic" charset="0"/>
                <a:cs typeface="Century Gothic" charset="0"/>
              </a:rPr>
              <a:t>Response</a:t>
            </a:r>
            <a:endParaRPr lang="en-US" dirty="0">
              <a:latin typeface="Century Gothic" charset="0"/>
              <a:ea typeface="Century Gothic" charset="0"/>
              <a:cs typeface="Century Gothic" charset="0"/>
            </a:endParaRPr>
          </a:p>
        </p:txBody>
      </p:sp>
      <p:sp>
        <p:nvSpPr>
          <p:cNvPr id="3" name="Content Placeholder 2"/>
          <p:cNvSpPr>
            <a:spLocks noGrp="1"/>
          </p:cNvSpPr>
          <p:nvPr>
            <p:ph idx="1"/>
            <p:extLst>
              <p:ext uri="{D42A27DB-BD31-4B8C-83A1-F6EECF244321}">
                <p14:modId xmlns:p14="http://schemas.microsoft.com/office/powerpoint/2010/main" val="1257292331"/>
              </p:ext>
            </p:extLst>
          </p:nvPr>
        </p:nvSpPr>
        <p:spPr>
          <a:xfrm>
            <a:off x="771525" y="1008164"/>
            <a:ext cx="10738225" cy="5381087"/>
          </a:xfrm>
        </p:spPr>
        <p:txBody>
          <a:bodyPr vert="horz" lIns="91440" tIns="45720" rIns="91440" bIns="45720" rtlCol="0" anchor="t">
            <a:normAutofit/>
          </a:bodyPr>
          <a:lstStyle/>
          <a:p>
            <a:endParaRPr lang="en-US" dirty="0">
              <a:solidFill>
                <a:srgbClr val="FFFFFF"/>
              </a:solidFill>
            </a:endParaRPr>
          </a:p>
          <a:p>
            <a:endParaRPr lang="en-US" dirty="0">
              <a:solidFill>
                <a:srgbClr val="000000"/>
              </a:solidFill>
            </a:endParaRPr>
          </a:p>
          <a:p>
            <a:endParaRPr lang="en-US" dirty="0">
              <a:solidFill>
                <a:srgbClr val="FFFFFF"/>
              </a:solidFill>
            </a:endParaRPr>
          </a:p>
        </p:txBody>
      </p:sp>
      <p:pic>
        <p:nvPicPr>
          <p:cNvPr id="6" name="Picture 6" descr="Screen Shot 2017-04-30 at 4.28.52 PM.png"/>
          <p:cNvPicPr>
            <a:picLocks noChangeAspect="1"/>
          </p:cNvPicPr>
          <p:nvPr/>
        </p:nvPicPr>
        <p:blipFill>
          <a:blip r:embed="rId3"/>
          <a:stretch>
            <a:fillRect/>
          </a:stretch>
        </p:blipFill>
        <p:spPr>
          <a:xfrm>
            <a:off x="6895468" y="3863378"/>
            <a:ext cx="4891967" cy="28317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501" y="1732635"/>
            <a:ext cx="3505138" cy="14601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8552" y="1298421"/>
            <a:ext cx="1299212" cy="116385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840" y="4170747"/>
            <a:ext cx="3719358" cy="20809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5381" y="486748"/>
            <a:ext cx="5766619" cy="2787199"/>
          </a:xfrm>
          <a:prstGeom prst="rect">
            <a:avLst/>
          </a:prstGeom>
        </p:spPr>
      </p:pic>
    </p:spTree>
    <p:extLst>
      <p:ext uri="{BB962C8B-B14F-4D97-AF65-F5344CB8AC3E}">
        <p14:creationId xmlns:p14="http://schemas.microsoft.com/office/powerpoint/2010/main" val="2757986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309</TotalTime>
  <Words>300</Words>
  <Application>Microsoft Macintosh PowerPoint</Application>
  <PresentationFormat>Widescreen</PresentationFormat>
  <Paragraphs>103</Paragraphs>
  <Slides>14</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Century Gothic</vt:lpstr>
      <vt:lpstr>Arial</vt:lpstr>
      <vt:lpstr>Celestial</vt:lpstr>
      <vt:lpstr>PowerPoint Presentation</vt:lpstr>
      <vt:lpstr>The best insider threat program to exist on this earth</vt:lpstr>
      <vt:lpstr>Dream Team</vt:lpstr>
      <vt:lpstr>Just a normal Day at Gnb..</vt:lpstr>
      <vt:lpstr>So, what did we just see? </vt:lpstr>
      <vt:lpstr>Inherent Risk</vt:lpstr>
      <vt:lpstr>How is the program utilized?</vt:lpstr>
      <vt:lpstr>Best practices</vt:lpstr>
      <vt:lpstr>Response</vt:lpstr>
      <vt:lpstr>Recover</vt:lpstr>
      <vt:lpstr>Residual Risk</vt:lpstr>
      <vt:lpstr>Lesson Learned</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Harrison Fernandez</cp:lastModifiedBy>
  <cp:revision>88</cp:revision>
  <dcterms:created xsi:type="dcterms:W3CDTF">2013-07-15T20:26:40Z</dcterms:created>
  <dcterms:modified xsi:type="dcterms:W3CDTF">2017-05-03T06:44:43Z</dcterms:modified>
</cp:coreProperties>
</file>